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5" r:id="rId5"/>
    <p:sldId id="258" r:id="rId6"/>
    <p:sldId id="260" r:id="rId7"/>
    <p:sldId id="266" r:id="rId8"/>
    <p:sldId id="269" r:id="rId9"/>
    <p:sldId id="267" r:id="rId10"/>
    <p:sldId id="268" r:id="rId11"/>
    <p:sldId id="271" r:id="rId12"/>
    <p:sldId id="261" r:id="rId13"/>
    <p:sldId id="270" r:id="rId14"/>
    <p:sldId id="272" r:id="rId15"/>
    <p:sldId id="273" r:id="rId16"/>
    <p:sldId id="274" r:id="rId17"/>
    <p:sldId id="275" r:id="rId18"/>
    <p:sldId id="293" r:id="rId19"/>
    <p:sldId id="276" r:id="rId20"/>
    <p:sldId id="277" r:id="rId21"/>
    <p:sldId id="279" r:id="rId22"/>
    <p:sldId id="281" r:id="rId23"/>
    <p:sldId id="280" r:id="rId24"/>
    <p:sldId id="278" r:id="rId25"/>
    <p:sldId id="292" r:id="rId26"/>
    <p:sldId id="291" r:id="rId27"/>
    <p:sldId id="294" r:id="rId28"/>
    <p:sldId id="282" r:id="rId29"/>
    <p:sldId id="283" r:id="rId30"/>
    <p:sldId id="284" r:id="rId31"/>
    <p:sldId id="287" r:id="rId32"/>
    <p:sldId id="288" r:id="rId33"/>
    <p:sldId id="29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570F0-9DC0-2340-9F43-B9FA5452A074}" v="558" dt="2020-05-22T11:44:4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t>24.05.2020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t>24.05.2020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t>24.05.2020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tr-TR" smtClean="0"/>
              <a:t>24.05.2020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24.05.2020</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3B006C-866E-487C-89FE-615A647EF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4DC8B81-D834-4151-B502-9D587C2C1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A780FF2C-5FDC-4DDA-9F95-5BA535D33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87BBD2E-0C01-4D1C-8C6C-AF9B325DA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73BD8D-19A0-4E7C-8E23-335A4B426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495F25-C631-4E41-A0DD-81266A504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1969803" y="3428998"/>
            <a:ext cx="4126195" cy="2268559"/>
          </a:xfrm>
        </p:spPr>
        <p:txBody>
          <a:bodyPr>
            <a:normAutofit/>
          </a:bodyPr>
          <a:lstStyle/>
          <a:p>
            <a:r>
              <a:rPr lang="tr-TR" sz="5100">
                <a:cs typeface="Arial"/>
              </a:rPr>
              <a:t>TAJGI</a:t>
            </a:r>
            <a:br>
              <a:rPr lang="tr-TR" sz="5100">
                <a:cs typeface="Arial"/>
              </a:rPr>
            </a:br>
            <a:r>
              <a:rPr lang="tr-TR" sz="5100">
                <a:cs typeface="Arial"/>
              </a:rPr>
              <a:t>I</a:t>
            </a:r>
            <a:br>
              <a:rPr lang="tr-TR" sz="5100">
                <a:cs typeface="Arial"/>
              </a:rPr>
            </a:br>
            <a:r>
              <a:rPr lang="tr-TR" sz="5100">
                <a:cs typeface="Arial"/>
              </a:rPr>
              <a:t>TUNDRY</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a:xfrm>
            <a:off x="2124907" y="2268786"/>
            <a:ext cx="3963953" cy="1160213"/>
          </a:xfrm>
        </p:spPr>
        <p:txBody>
          <a:bodyPr>
            <a:normAutofit/>
          </a:bodyPr>
          <a:lstStyle/>
          <a:p>
            <a:r>
              <a:rPr lang="tr-TR" dirty="0">
                <a:cs typeface="Arial"/>
              </a:rPr>
              <a:t>KRAJOBRAZY</a:t>
            </a:r>
            <a:endParaRPr lang="tr-TR" dirty="0"/>
          </a:p>
        </p:txBody>
      </p:sp>
      <p:pic>
        <p:nvPicPr>
          <p:cNvPr id="4" name="Obraz 4" descr="Obraz zawierający zewnętrzne, woda, trawa, góra&#10;&#10;Opis wygenerowany przy bardzo wysokim poziomie pewności">
            <a:extLst>
              <a:ext uri="{FF2B5EF4-FFF2-40B4-BE49-F238E27FC236}">
                <a16:creationId xmlns:a16="http://schemas.microsoft.com/office/drawing/2014/main" id="{B88FE737-9CF4-4F27-A119-63C9F8C7D5DD}"/>
              </a:ext>
            </a:extLst>
          </p:cNvPr>
          <p:cNvPicPr>
            <a:picLocks noChangeAspect="1"/>
          </p:cNvPicPr>
          <p:nvPr/>
        </p:nvPicPr>
        <p:blipFill rotWithShape="1">
          <a:blip r:embed="rId5"/>
          <a:srcRect r="733" b="-4"/>
          <a:stretch/>
        </p:blipFill>
        <p:spPr>
          <a:xfrm>
            <a:off x="6748741" y="647191"/>
            <a:ext cx="3993327" cy="26249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Obraz 5" descr="Obraz zawierający zewnętrzne, trawa, wzgórze, góra&#10;&#10;Opis wygenerowany przy bardzo wysokim poziomie pewności">
            <a:extLst>
              <a:ext uri="{FF2B5EF4-FFF2-40B4-BE49-F238E27FC236}">
                <a16:creationId xmlns:a16="http://schemas.microsoft.com/office/drawing/2014/main" id="{14A8309B-C86F-4695-8B44-29417AA15917}"/>
              </a:ext>
            </a:extLst>
          </p:cNvPr>
          <p:cNvPicPr>
            <a:picLocks noChangeAspect="1"/>
          </p:cNvPicPr>
          <p:nvPr/>
        </p:nvPicPr>
        <p:blipFill rotWithShape="1">
          <a:blip r:embed="rId6"/>
          <a:srcRect t="11767" r="-3" b="-3"/>
          <a:stretch/>
        </p:blipFill>
        <p:spPr>
          <a:xfrm>
            <a:off x="6748741" y="3586502"/>
            <a:ext cx="3993327" cy="26249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id="{9BDE79D0-B263-4E3D-9FC7-5B6DBAA6D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zewnętrzne, skała, trawa, budynek&#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026152" y="351421"/>
            <a:ext cx="9215258" cy="6394261"/>
          </a:xfrm>
        </p:spPr>
      </p:pic>
    </p:spTree>
    <p:extLst>
      <p:ext uri="{BB962C8B-B14F-4D97-AF65-F5344CB8AC3E}">
        <p14:creationId xmlns:p14="http://schemas.microsoft.com/office/powerpoint/2010/main" val="275650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zewnętrzne, trawa, zdjęcie, siedzi&#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807606" y="1109059"/>
            <a:ext cx="8049917" cy="4724377"/>
          </a:xfrm>
        </p:spPr>
      </p:pic>
    </p:spTree>
    <p:extLst>
      <p:ext uri="{BB962C8B-B14F-4D97-AF65-F5344CB8AC3E}">
        <p14:creationId xmlns:p14="http://schemas.microsoft.com/office/powerpoint/2010/main" val="277513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09A7E737-1B64-408E-9E46-94C67B54F3AF}"/>
              </a:ext>
            </a:extLst>
          </p:cNvPr>
          <p:cNvSpPr>
            <a:spLocks noGrp="1"/>
          </p:cNvSpPr>
          <p:nvPr>
            <p:ph type="body" sz="quarter" idx="3"/>
          </p:nvPr>
        </p:nvSpPr>
        <p:spPr>
          <a:xfrm>
            <a:off x="1045505" y="1047159"/>
            <a:ext cx="10227712" cy="5815903"/>
          </a:xfrm>
        </p:spPr>
        <p:txBody>
          <a:bodyPr/>
          <a:lstStyle/>
          <a:p>
            <a:r>
              <a:rPr lang="pl-PL" sz="2800" dirty="0">
                <a:ea typeface="+mn-lt"/>
                <a:cs typeface="+mn-lt"/>
              </a:rPr>
              <a:t>Na terenie tajgi znajdują się bogate złoża rud metali, węgla, ropy naftowej, gazu ziemnego i innych surowców, a także kamieni szlachetnych. Jednak dopiero w XX wieku, gdy postęp technologiczny umożliwił budowę w tajdze kopalń, hut, elektrowni i fabryk oraz domów dla pracowników, rozpoczęto eksploatację bogactw naturalnych tajgi na masową skalę.</a:t>
            </a:r>
            <a:endParaRPr lang="pl-PL" sz="2800">
              <a:cs typeface="Arial"/>
            </a:endParaRPr>
          </a:p>
        </p:txBody>
      </p:sp>
      <p:pic>
        <p:nvPicPr>
          <p:cNvPr id="7" name="Obraz 7" descr="Obraz zawierający dolina, kanion, przyroda, zewnętrzne&#10;&#10;Opis wygenerowany przy bardzo wysokim poziomie pewności">
            <a:extLst>
              <a:ext uri="{FF2B5EF4-FFF2-40B4-BE49-F238E27FC236}">
                <a16:creationId xmlns:a16="http://schemas.microsoft.com/office/drawing/2014/main" id="{52D81D93-D34B-4C20-9B5F-3CD0DD9E6F9B}"/>
              </a:ext>
            </a:extLst>
          </p:cNvPr>
          <p:cNvPicPr>
            <a:picLocks noGrp="1" noChangeAspect="1"/>
          </p:cNvPicPr>
          <p:nvPr>
            <p:ph sz="quarter" idx="4"/>
          </p:nvPr>
        </p:nvPicPr>
        <p:blipFill>
          <a:blip r:embed="rId2"/>
          <a:stretch>
            <a:fillRect/>
          </a:stretch>
        </p:blipFill>
        <p:spPr>
          <a:xfrm>
            <a:off x="2503244" y="-53062"/>
            <a:ext cx="8847276" cy="4308220"/>
          </a:xfrm>
        </p:spPr>
      </p:pic>
      <p:sp>
        <p:nvSpPr>
          <p:cNvPr id="8" name="pole tekstowe 7">
            <a:extLst>
              <a:ext uri="{FF2B5EF4-FFF2-40B4-BE49-F238E27FC236}">
                <a16:creationId xmlns:a16="http://schemas.microsoft.com/office/drawing/2014/main" id="{ECD42316-C7BE-4D50-8B90-17772F17B8A0}"/>
              </a:ext>
            </a:extLst>
          </p:cNvPr>
          <p:cNvSpPr txBox="1"/>
          <p:nvPr/>
        </p:nvSpPr>
        <p:spPr>
          <a:xfrm>
            <a:off x="925444" y="903356"/>
            <a:ext cx="171615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ea typeface="+mn-lt"/>
                <a:cs typeface="+mn-lt"/>
              </a:rPr>
              <a:t>Nieczynna już kopalnia diamentów w mieście </a:t>
            </a:r>
            <a:r>
              <a:rPr lang="pl-PL" dirty="0" err="1">
                <a:ea typeface="+mn-lt"/>
                <a:cs typeface="+mn-lt"/>
              </a:rPr>
              <a:t>Mirny</a:t>
            </a:r>
            <a:r>
              <a:rPr lang="pl-PL" dirty="0">
                <a:ea typeface="+mn-lt"/>
                <a:cs typeface="+mn-lt"/>
              </a:rPr>
              <a:t> we wschodniej Syberii</a:t>
            </a:r>
            <a:endParaRPr lang="pl-PL" dirty="0"/>
          </a:p>
        </p:txBody>
      </p:sp>
    </p:spTree>
    <p:extLst>
      <p:ext uri="{BB962C8B-B14F-4D97-AF65-F5344CB8AC3E}">
        <p14:creationId xmlns:p14="http://schemas.microsoft.com/office/powerpoint/2010/main" val="128110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kot, zdjęcie, stojące, patrzenie&#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807606" y="407203"/>
            <a:ext cx="8049917" cy="6128089"/>
          </a:xfrm>
        </p:spPr>
      </p:pic>
    </p:spTree>
    <p:extLst>
      <p:ext uri="{BB962C8B-B14F-4D97-AF65-F5344CB8AC3E}">
        <p14:creationId xmlns:p14="http://schemas.microsoft.com/office/powerpoint/2010/main" val="110422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woda, zwierzę, pływanie, brązowy&#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807606" y="409882"/>
            <a:ext cx="8049917" cy="6122731"/>
          </a:xfrm>
        </p:spPr>
      </p:pic>
    </p:spTree>
    <p:extLst>
      <p:ext uri="{BB962C8B-B14F-4D97-AF65-F5344CB8AC3E}">
        <p14:creationId xmlns:p14="http://schemas.microsoft.com/office/powerpoint/2010/main" val="148738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zewnętrzne, śnieg, zwierzę, ssak&#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935752" y="407203"/>
            <a:ext cx="7793625" cy="6128089"/>
          </a:xfrm>
        </p:spPr>
      </p:pic>
    </p:spTree>
    <p:extLst>
      <p:ext uri="{BB962C8B-B14F-4D97-AF65-F5344CB8AC3E}">
        <p14:creationId xmlns:p14="http://schemas.microsoft.com/office/powerpoint/2010/main" val="151692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662F7B5F-69B9-41D9-BD9A-2A7F1118B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484EE50-7D13-4A99-9152-609AE84ACF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8F607DBD-3FFF-424E-80D2-8061AC5FE7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0CA1AF17-15FE-4FB8-A4CB-942AC134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901EDCD-40E3-40D5-BCE4-803F7A4D6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6E840EA-C6A5-48DA-A3B5-BE430C89C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id="{8FD9302F-6C74-466B-8195-0EEDB64ABCB9}"/>
              </a:ext>
            </a:extLst>
          </p:cNvPr>
          <p:cNvSpPr txBox="1"/>
          <p:nvPr/>
        </p:nvSpPr>
        <p:spPr>
          <a:xfrm>
            <a:off x="1969804" y="3428998"/>
            <a:ext cx="2819723" cy="278247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defTabSz="914400">
              <a:lnSpc>
                <a:spcPct val="90000"/>
              </a:lnSpc>
              <a:spcBef>
                <a:spcPct val="0"/>
              </a:spcBef>
              <a:spcAft>
                <a:spcPts val="600"/>
              </a:spcAft>
            </a:pPr>
            <a:r>
              <a:rPr lang="en-US" sz="3600">
                <a:latin typeface="+mj-lt"/>
                <a:ea typeface="+mj-ea"/>
                <a:cs typeface="+mj-cs"/>
              </a:rPr>
              <a:t>3. Ludność</a:t>
            </a:r>
          </a:p>
        </p:txBody>
      </p:sp>
      <p:pic>
        <p:nvPicPr>
          <p:cNvPr id="4" name="Obraz 4" descr="Obraz zawierający osoba, zdjęcie, osoby, mężczyzn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rotWithShape="1">
          <a:blip r:embed="rId5"/>
          <a:srcRect r="8370" b="2"/>
          <a:stretch/>
        </p:blipFill>
        <p:spPr>
          <a:xfrm>
            <a:off x="5444747" y="647191"/>
            <a:ext cx="5297322" cy="556428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5" name="Rectangle 34">
            <a:extLst>
              <a:ext uri="{FF2B5EF4-FFF2-40B4-BE49-F238E27FC236}">
                <a16:creationId xmlns:a16="http://schemas.microsoft.com/office/drawing/2014/main" id="{84AC7A41-04AF-4CF9-A478-43411F9B5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705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uśmiech, ciemny, zielony, koszul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807606" y="696505"/>
            <a:ext cx="8049917" cy="5549484"/>
          </a:xfrm>
        </p:spPr>
      </p:pic>
    </p:spTree>
    <p:extLst>
      <p:ext uri="{BB962C8B-B14F-4D97-AF65-F5344CB8AC3E}">
        <p14:creationId xmlns:p14="http://schemas.microsoft.com/office/powerpoint/2010/main" val="361825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trawa, brązowy, pole, siedzi&#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3945395" y="78071"/>
            <a:ext cx="4580511" cy="6764265"/>
          </a:xfrm>
        </p:spPr>
      </p:pic>
    </p:spTree>
    <p:extLst>
      <p:ext uri="{BB962C8B-B14F-4D97-AF65-F5344CB8AC3E}">
        <p14:creationId xmlns:p14="http://schemas.microsoft.com/office/powerpoint/2010/main" val="48036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F192526-F877-497F-AE38-548C428D6238}"/>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a:t>Kliknij, aby dodać tekst</a:t>
            </a:r>
          </a:p>
        </p:txBody>
      </p:sp>
      <p:pic>
        <p:nvPicPr>
          <p:cNvPr id="3" name="Obraz 4" descr="Obraz zawierający zewnętrzne, trawa, wzgórze, góra&#10;&#10;Opis wygenerowany przy bardzo wysokim poziomie pewności">
            <a:extLst>
              <a:ext uri="{FF2B5EF4-FFF2-40B4-BE49-F238E27FC236}">
                <a16:creationId xmlns:a16="http://schemas.microsoft.com/office/drawing/2014/main" id="{E3A13B33-732D-44EF-85D3-98F1279BCC36}"/>
              </a:ext>
            </a:extLst>
          </p:cNvPr>
          <p:cNvPicPr>
            <a:picLocks noChangeAspect="1"/>
          </p:cNvPicPr>
          <p:nvPr/>
        </p:nvPicPr>
        <p:blipFill>
          <a:blip r:embed="rId2"/>
          <a:stretch>
            <a:fillRect/>
          </a:stretch>
        </p:blipFill>
        <p:spPr>
          <a:xfrm>
            <a:off x="969618" y="-1462"/>
            <a:ext cx="6497982" cy="4839969"/>
          </a:xfrm>
          <a:prstGeom prst="rect">
            <a:avLst/>
          </a:prstGeom>
        </p:spPr>
      </p:pic>
      <p:pic>
        <p:nvPicPr>
          <p:cNvPr id="4" name="Obraz 4">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3"/>
          <a:stretch>
            <a:fillRect/>
          </a:stretch>
        </p:blipFill>
        <p:spPr>
          <a:xfrm>
            <a:off x="4458040" y="3560734"/>
            <a:ext cx="6813048" cy="3222417"/>
          </a:xfrm>
        </p:spPr>
      </p:pic>
    </p:spTree>
    <p:extLst>
      <p:ext uri="{BB962C8B-B14F-4D97-AF65-F5344CB8AC3E}">
        <p14:creationId xmlns:p14="http://schemas.microsoft.com/office/powerpoint/2010/main" val="386987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6" descr="Obraz zawierający zewnętrzne, woda, trawa, góra&#10;&#10;Opis wygenerowany przy bardzo wysokim poziomie pewności">
            <a:extLst>
              <a:ext uri="{FF2B5EF4-FFF2-40B4-BE49-F238E27FC236}">
                <a16:creationId xmlns:a16="http://schemas.microsoft.com/office/drawing/2014/main" id="{60C64563-52F9-4577-A9C5-2C88CC889F2F}"/>
              </a:ext>
            </a:extLst>
          </p:cNvPr>
          <p:cNvPicPr>
            <a:picLocks noChangeAspect="1"/>
          </p:cNvPicPr>
          <p:nvPr/>
        </p:nvPicPr>
        <p:blipFill>
          <a:blip r:embed="rId2"/>
          <a:stretch>
            <a:fillRect/>
          </a:stretch>
        </p:blipFill>
        <p:spPr>
          <a:xfrm>
            <a:off x="119270" y="116795"/>
            <a:ext cx="7723808" cy="5023105"/>
          </a:xfrm>
          <a:prstGeom prst="rect">
            <a:avLst/>
          </a:prstGeom>
        </p:spPr>
      </p:pic>
      <p:pic>
        <p:nvPicPr>
          <p:cNvPr id="5" name="Obraz 5">
            <a:extLst>
              <a:ext uri="{FF2B5EF4-FFF2-40B4-BE49-F238E27FC236}">
                <a16:creationId xmlns:a16="http://schemas.microsoft.com/office/drawing/2014/main" id="{C7FA8BDF-EC44-4540-86A0-A628A41018C1}"/>
              </a:ext>
            </a:extLst>
          </p:cNvPr>
          <p:cNvPicPr>
            <a:picLocks noGrp="1" noChangeAspect="1"/>
          </p:cNvPicPr>
          <p:nvPr>
            <p:ph idx="1"/>
          </p:nvPr>
        </p:nvPicPr>
        <p:blipFill>
          <a:blip r:embed="rId3"/>
          <a:stretch>
            <a:fillRect/>
          </a:stretch>
        </p:blipFill>
        <p:spPr>
          <a:xfrm>
            <a:off x="4534849" y="4047683"/>
            <a:ext cx="7566626" cy="2702918"/>
          </a:xfrm>
        </p:spPr>
      </p:pic>
    </p:spTree>
    <p:extLst>
      <p:ext uri="{BB962C8B-B14F-4D97-AF65-F5344CB8AC3E}">
        <p14:creationId xmlns:p14="http://schemas.microsoft.com/office/powerpoint/2010/main" val="1788325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010960" y="652331"/>
            <a:ext cx="4165643" cy="5549484"/>
          </a:xfrm>
        </p:spPr>
      </p:pic>
      <p:pic>
        <p:nvPicPr>
          <p:cNvPr id="2" name="Obraz 4" descr="Obraz zawierający mapa&#10;&#10;Opis wygenerowany przy bardzo wysokim poziomie pewności">
            <a:extLst>
              <a:ext uri="{FF2B5EF4-FFF2-40B4-BE49-F238E27FC236}">
                <a16:creationId xmlns:a16="http://schemas.microsoft.com/office/drawing/2014/main" id="{1AF74A6F-7C9F-43C8-891E-F50887A82CFA}"/>
              </a:ext>
            </a:extLst>
          </p:cNvPr>
          <p:cNvPicPr>
            <a:picLocks noChangeAspect="1"/>
          </p:cNvPicPr>
          <p:nvPr/>
        </p:nvPicPr>
        <p:blipFill>
          <a:blip r:embed="rId3"/>
          <a:stretch>
            <a:fillRect/>
          </a:stretch>
        </p:blipFill>
        <p:spPr>
          <a:xfrm>
            <a:off x="6474468" y="661166"/>
            <a:ext cx="3990556" cy="5549484"/>
          </a:xfrm>
          <a:prstGeom prst="rect">
            <a:avLst/>
          </a:prstGeom>
        </p:spPr>
      </p:pic>
    </p:spTree>
    <p:extLst>
      <p:ext uri="{BB962C8B-B14F-4D97-AF65-F5344CB8AC3E}">
        <p14:creationId xmlns:p14="http://schemas.microsoft.com/office/powerpoint/2010/main" val="54445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ABE3D73-4113-475F-8223-6510CE698942}"/>
              </a:ext>
            </a:extLst>
          </p:cNvPr>
          <p:cNvSpPr>
            <a:spLocks noGrp="1"/>
          </p:cNvSpPr>
          <p:nvPr>
            <p:ph type="title"/>
          </p:nvPr>
        </p:nvSpPr>
        <p:spPr>
          <a:xfrm>
            <a:off x="980342" y="4216682"/>
            <a:ext cx="10510486" cy="1833263"/>
          </a:xfrm>
        </p:spPr>
        <p:txBody>
          <a:bodyPr vert="horz" lIns="91440" tIns="45720" rIns="91440" bIns="45720" rtlCol="0" anchor="t">
            <a:noAutofit/>
          </a:bodyPr>
          <a:lstStyle/>
          <a:p>
            <a:pPr algn="l"/>
            <a:r>
              <a:rPr lang="en-US" sz="2000" dirty="0" err="1"/>
              <a:t>Warunki</a:t>
            </a:r>
            <a:r>
              <a:rPr lang="en-US" sz="2000" dirty="0"/>
              <a:t> </a:t>
            </a:r>
            <a:r>
              <a:rPr lang="en-US" sz="2000" dirty="0" err="1"/>
              <a:t>klimatyczne</a:t>
            </a:r>
            <a:r>
              <a:rPr lang="en-US" sz="2000" dirty="0"/>
              <a:t> </a:t>
            </a:r>
            <a:r>
              <a:rPr lang="en-US" sz="2000" dirty="0" err="1"/>
              <a:t>są</a:t>
            </a:r>
            <a:r>
              <a:rPr lang="en-US" sz="2000" dirty="0"/>
              <a:t> </a:t>
            </a:r>
            <a:r>
              <a:rPr lang="en-US" sz="2000" dirty="0" err="1"/>
              <a:t>zbyt</a:t>
            </a:r>
            <a:r>
              <a:rPr lang="en-US" sz="2000" dirty="0"/>
              <a:t> </a:t>
            </a:r>
            <a:r>
              <a:rPr lang="en-US" sz="2000" dirty="0" err="1"/>
              <a:t>surowe</a:t>
            </a:r>
            <a:r>
              <a:rPr lang="en-US" sz="2000" dirty="0"/>
              <a:t> </a:t>
            </a:r>
            <a:r>
              <a:rPr lang="en-US" sz="2000" dirty="0" err="1"/>
              <a:t>nawet</a:t>
            </a:r>
            <a:r>
              <a:rPr lang="en-US" sz="2000" dirty="0"/>
              <a:t> </a:t>
            </a:r>
            <a:r>
              <a:rPr lang="en-US" sz="2000" dirty="0" err="1"/>
              <a:t>dla</a:t>
            </a:r>
            <a:r>
              <a:rPr lang="en-US" sz="2000" dirty="0"/>
              <a:t> </a:t>
            </a:r>
            <a:r>
              <a:rPr lang="en-US" sz="2000" dirty="0" err="1"/>
              <a:t>wytrzymałych</a:t>
            </a:r>
            <a:r>
              <a:rPr lang="en-US" sz="2000" dirty="0"/>
              <a:t> </a:t>
            </a:r>
            <a:r>
              <a:rPr lang="en-US" sz="2000" dirty="0" err="1"/>
              <a:t>na</a:t>
            </a:r>
            <a:r>
              <a:rPr lang="en-US" sz="2000" dirty="0"/>
              <a:t> </a:t>
            </a:r>
            <a:r>
              <a:rPr lang="en-US" sz="2000" dirty="0" err="1"/>
              <a:t>zimno</a:t>
            </a:r>
            <a:r>
              <a:rPr lang="en-US" sz="2000" dirty="0"/>
              <a:t> </a:t>
            </a:r>
            <a:r>
              <a:rPr lang="en-US" sz="2000" dirty="0" err="1"/>
              <a:t>iglastych</a:t>
            </a:r>
            <a:r>
              <a:rPr lang="en-US" sz="2000" dirty="0"/>
              <a:t> </a:t>
            </a:r>
            <a:r>
              <a:rPr lang="en-US" sz="2000" dirty="0" err="1"/>
              <a:t>drzew</a:t>
            </a:r>
            <a:r>
              <a:rPr lang="en-US" sz="2000" dirty="0"/>
              <a:t>. </a:t>
            </a:r>
            <a:br>
              <a:rPr lang="en-US" sz="2000" dirty="0"/>
            </a:br>
            <a:r>
              <a:rPr lang="en-US" sz="2000" dirty="0" err="1"/>
              <a:t>Tak</a:t>
            </a:r>
            <a:r>
              <a:rPr lang="en-US" sz="2000" dirty="0"/>
              <a:t> </a:t>
            </a:r>
            <a:r>
              <a:rPr lang="en-US" sz="2000" dirty="0" err="1"/>
              <a:t>daleko</a:t>
            </a:r>
            <a:r>
              <a:rPr lang="en-US" sz="2000" dirty="0"/>
              <a:t> </a:t>
            </a:r>
            <a:r>
              <a:rPr lang="en-US" sz="2000" dirty="0" err="1"/>
              <a:t>na</a:t>
            </a:r>
            <a:r>
              <a:rPr lang="en-US" sz="2000" dirty="0"/>
              <a:t> </a:t>
            </a:r>
            <a:r>
              <a:rPr lang="en-US" sz="2000" dirty="0" err="1"/>
              <a:t>północy</a:t>
            </a:r>
            <a:r>
              <a:rPr lang="en-US" sz="2000" dirty="0"/>
              <a:t> </a:t>
            </a:r>
            <a:r>
              <a:rPr lang="en-US" sz="2000" dirty="0" err="1"/>
              <a:t>występują</a:t>
            </a:r>
            <a:r>
              <a:rPr lang="en-US" sz="2000" dirty="0"/>
              <a:t> </a:t>
            </a:r>
            <a:r>
              <a:rPr lang="en-US" sz="2000" dirty="0" err="1"/>
              <a:t>drzewa</a:t>
            </a:r>
            <a:r>
              <a:rPr lang="en-US" sz="2000" dirty="0"/>
              <a:t> </a:t>
            </a:r>
            <a:r>
              <a:rPr lang="en-US" sz="2000" dirty="0" err="1"/>
              <a:t>zrzucające</a:t>
            </a:r>
            <a:r>
              <a:rPr lang="en-US" sz="2000" dirty="0"/>
              <a:t> </a:t>
            </a:r>
            <a:r>
              <a:rPr lang="en-US" sz="2000" dirty="0" err="1"/>
              <a:t>liście</a:t>
            </a:r>
            <a:r>
              <a:rPr lang="en-US" sz="2000" dirty="0"/>
              <a:t>, </a:t>
            </a:r>
            <a:r>
              <a:rPr lang="en-US" sz="2000" dirty="0" err="1"/>
              <a:t>przy</a:t>
            </a:r>
            <a:r>
              <a:rPr lang="en-US" sz="2000" dirty="0"/>
              <a:t> </a:t>
            </a:r>
            <a:r>
              <a:rPr lang="en-US" sz="2000" dirty="0" err="1"/>
              <a:t>czym</a:t>
            </a:r>
            <a:r>
              <a:rPr lang="en-US" sz="2000" dirty="0"/>
              <a:t> </a:t>
            </a:r>
            <a:r>
              <a:rPr lang="en-US" sz="2000" dirty="0" err="1"/>
              <a:t>są</a:t>
            </a:r>
            <a:r>
              <a:rPr lang="en-US" sz="2000" dirty="0"/>
              <a:t> one </a:t>
            </a:r>
            <a:r>
              <a:rPr lang="en-US" sz="2000" dirty="0" err="1"/>
              <a:t>zupełnie</a:t>
            </a:r>
            <a:r>
              <a:rPr lang="en-US" sz="2000" dirty="0"/>
              <a:t> </a:t>
            </a:r>
            <a:r>
              <a:rPr lang="en-US" sz="2000" dirty="0" err="1"/>
              <a:t>inne</a:t>
            </a:r>
            <a:r>
              <a:rPr lang="en-US" sz="2000" dirty="0"/>
              <a:t> od </a:t>
            </a:r>
            <a:r>
              <a:rPr lang="en-US" sz="2000" dirty="0" err="1"/>
              <a:t>naszych</a:t>
            </a:r>
            <a:r>
              <a:rPr lang="en-US" sz="2000" dirty="0"/>
              <a:t> </a:t>
            </a:r>
            <a:r>
              <a:rPr lang="en-US" sz="2000" dirty="0" err="1"/>
              <a:t>drzew</a:t>
            </a:r>
            <a:r>
              <a:rPr lang="en-US" sz="2000" dirty="0"/>
              <a:t>. </a:t>
            </a:r>
            <a:br>
              <a:rPr lang="en-US" sz="2000" dirty="0">
                <a:cs typeface="Arial"/>
              </a:rPr>
            </a:br>
            <a:br>
              <a:rPr lang="en-US" sz="2000" dirty="0">
                <a:cs typeface="Arial"/>
              </a:rPr>
            </a:br>
            <a:r>
              <a:rPr lang="en-US" sz="2000" dirty="0" err="1"/>
              <a:t>Najwyższą</a:t>
            </a:r>
            <a:r>
              <a:rPr lang="en-US" sz="2000" dirty="0"/>
              <a:t> </a:t>
            </a:r>
            <a:r>
              <a:rPr lang="en-US" sz="2000" dirty="0" err="1"/>
              <a:t>warstwę</a:t>
            </a:r>
            <a:r>
              <a:rPr lang="en-US" sz="2000" dirty="0"/>
              <a:t> </a:t>
            </a:r>
            <a:r>
              <a:rPr lang="en-US" sz="2000" dirty="0" err="1"/>
              <a:t>roślin</a:t>
            </a:r>
            <a:r>
              <a:rPr lang="en-US" sz="2000" dirty="0"/>
              <a:t> </a:t>
            </a:r>
            <a:r>
              <a:rPr lang="en-US" sz="2000" dirty="0" err="1"/>
              <a:t>tworzą</a:t>
            </a:r>
            <a:r>
              <a:rPr lang="en-US" sz="2000" dirty="0"/>
              <a:t> </a:t>
            </a:r>
            <a:r>
              <a:rPr lang="en-US" sz="2000" dirty="0" err="1"/>
              <a:t>karłowate</a:t>
            </a:r>
            <a:r>
              <a:rPr lang="en-US" sz="2000" dirty="0"/>
              <a:t> </a:t>
            </a:r>
            <a:r>
              <a:rPr lang="en-US" sz="2000" dirty="0" err="1"/>
              <a:t>brzozy</a:t>
            </a:r>
            <a:r>
              <a:rPr lang="en-US" sz="2000" dirty="0"/>
              <a:t> </a:t>
            </a:r>
            <a:r>
              <a:rPr lang="en-US" sz="2000" dirty="0" err="1"/>
              <a:t>i</a:t>
            </a:r>
            <a:r>
              <a:rPr lang="en-US" sz="2000" dirty="0"/>
              <a:t> </a:t>
            </a:r>
            <a:r>
              <a:rPr lang="en-US" sz="2000" dirty="0" err="1"/>
              <a:t>wierzby</a:t>
            </a:r>
            <a:r>
              <a:rPr lang="en-US" sz="2000" dirty="0"/>
              <a:t>, </a:t>
            </a:r>
            <a:r>
              <a:rPr lang="en-US" sz="2000" dirty="0" err="1"/>
              <a:t>które</a:t>
            </a:r>
            <a:r>
              <a:rPr lang="en-US" sz="2000" dirty="0"/>
              <a:t> </a:t>
            </a:r>
            <a:r>
              <a:rPr lang="en-US" sz="2000" dirty="0" err="1"/>
              <a:t>nie</a:t>
            </a:r>
            <a:r>
              <a:rPr lang="en-US" sz="2000" dirty="0"/>
              <a:t> </a:t>
            </a:r>
            <a:r>
              <a:rPr lang="en-US" sz="2000" dirty="0" err="1"/>
              <a:t>osiągają</a:t>
            </a:r>
            <a:r>
              <a:rPr lang="en-US" sz="2000" dirty="0"/>
              <a:t> </a:t>
            </a:r>
            <a:r>
              <a:rPr lang="en-US" sz="2000" dirty="0" err="1"/>
              <a:t>wysokości</a:t>
            </a:r>
            <a:r>
              <a:rPr lang="en-US" sz="2000" dirty="0"/>
              <a:t> </a:t>
            </a:r>
            <a:r>
              <a:rPr lang="en-US" sz="2000" dirty="0" err="1"/>
              <a:t>większej</a:t>
            </a:r>
            <a:r>
              <a:rPr lang="en-US" sz="2000" dirty="0"/>
              <a:t> </a:t>
            </a:r>
            <a:r>
              <a:rPr lang="en-US" sz="2000" dirty="0" err="1"/>
              <a:t>niż</a:t>
            </a:r>
            <a:r>
              <a:rPr lang="en-US" sz="2000" dirty="0"/>
              <a:t> 30 cm. Ich </a:t>
            </a:r>
            <a:r>
              <a:rPr lang="en-US" sz="2000" dirty="0" err="1"/>
              <a:t>gałęzie</a:t>
            </a:r>
            <a:r>
              <a:rPr lang="en-US" sz="2000" dirty="0"/>
              <a:t> </a:t>
            </a:r>
            <a:r>
              <a:rPr lang="en-US" sz="2000" dirty="0" err="1"/>
              <a:t>rosną</a:t>
            </a:r>
            <a:r>
              <a:rPr lang="en-US" sz="2000" dirty="0"/>
              <a:t> </a:t>
            </a:r>
            <a:r>
              <a:rPr lang="en-US" sz="2000" dirty="0" err="1"/>
              <a:t>poziomo</a:t>
            </a:r>
            <a:r>
              <a:rPr lang="en-US" sz="2000" dirty="0"/>
              <a:t> </a:t>
            </a:r>
            <a:r>
              <a:rPr lang="en-US" sz="2000" dirty="0" err="1"/>
              <a:t>i</a:t>
            </a:r>
            <a:r>
              <a:rPr lang="en-US" sz="2000" dirty="0"/>
              <a:t> </a:t>
            </a:r>
            <a:r>
              <a:rPr lang="en-US" sz="2000" dirty="0" err="1"/>
              <a:t>mogą</a:t>
            </a:r>
            <a:r>
              <a:rPr lang="en-US" sz="2000" dirty="0"/>
              <a:t> </a:t>
            </a:r>
            <a:r>
              <a:rPr lang="en-US" sz="2000" dirty="0" err="1"/>
              <a:t>mieć</a:t>
            </a:r>
            <a:r>
              <a:rPr lang="en-US" sz="2000" dirty="0"/>
              <a:t> </a:t>
            </a:r>
            <a:r>
              <a:rPr lang="en-US" sz="2000" dirty="0" err="1"/>
              <a:t>kilka</a:t>
            </a:r>
            <a:r>
              <a:rPr lang="en-US" sz="2000" dirty="0"/>
              <a:t> </a:t>
            </a:r>
            <a:r>
              <a:rPr lang="en-US" sz="2000" dirty="0" err="1"/>
              <a:t>metrów</a:t>
            </a:r>
            <a:r>
              <a:rPr lang="en-US" sz="2000" dirty="0"/>
              <a:t> </a:t>
            </a:r>
            <a:r>
              <a:rPr lang="en-US" sz="2000" dirty="0" err="1"/>
              <a:t>długości</a:t>
            </a:r>
            <a:r>
              <a:rPr lang="en-US" sz="2000" dirty="0"/>
              <a:t>. </a:t>
            </a:r>
            <a:r>
              <a:rPr lang="en-US" sz="2000" dirty="0" err="1"/>
              <a:t>Dzięki</a:t>
            </a:r>
            <a:r>
              <a:rPr lang="en-US" sz="2000" dirty="0"/>
              <a:t> </a:t>
            </a:r>
            <a:r>
              <a:rPr lang="en-US" sz="2000" dirty="0" err="1"/>
              <a:t>temu</a:t>
            </a:r>
            <a:r>
              <a:rPr lang="en-US" sz="2000" dirty="0"/>
              <a:t> </a:t>
            </a:r>
            <a:r>
              <a:rPr lang="en-US" sz="2000" dirty="0" err="1"/>
              <a:t>wiatr</a:t>
            </a:r>
            <a:r>
              <a:rPr lang="en-US" sz="2000" dirty="0"/>
              <a:t> </a:t>
            </a:r>
            <a:r>
              <a:rPr lang="en-US" sz="2000" dirty="0" err="1"/>
              <a:t>nie</a:t>
            </a:r>
            <a:r>
              <a:rPr lang="en-US" sz="2000" dirty="0"/>
              <a:t> jest w </a:t>
            </a:r>
            <a:r>
              <a:rPr lang="en-US" sz="2000" dirty="0" err="1"/>
              <a:t>stanie</a:t>
            </a:r>
            <a:r>
              <a:rPr lang="en-US" sz="2000" dirty="0"/>
              <a:t> ich </a:t>
            </a:r>
            <a:r>
              <a:rPr lang="en-US" sz="2000" dirty="0" err="1"/>
              <a:t>połamać</a:t>
            </a:r>
            <a:r>
              <a:rPr lang="en-US" sz="2000" dirty="0"/>
              <a:t>, a </a:t>
            </a:r>
            <a:r>
              <a:rPr lang="en-US" sz="2000" dirty="0" err="1"/>
              <a:t>zimę</a:t>
            </a:r>
            <a:r>
              <a:rPr lang="en-US" sz="2000" dirty="0"/>
              <a:t> </a:t>
            </a:r>
            <a:r>
              <a:rPr lang="en-US" sz="2000" dirty="0" err="1"/>
              <a:t>spędzają</a:t>
            </a:r>
            <a:r>
              <a:rPr lang="en-US" sz="2000" dirty="0"/>
              <a:t> </a:t>
            </a:r>
            <a:r>
              <a:rPr lang="en-US" sz="2000" dirty="0" err="1"/>
              <a:t>przykryte</a:t>
            </a:r>
            <a:r>
              <a:rPr lang="en-US" sz="2000" dirty="0"/>
              <a:t> </a:t>
            </a:r>
            <a:r>
              <a:rPr lang="en-US" sz="2000" dirty="0" err="1"/>
              <a:t>warstwą</a:t>
            </a:r>
            <a:r>
              <a:rPr lang="en-US" sz="2000" dirty="0"/>
              <a:t> </a:t>
            </a:r>
            <a:r>
              <a:rPr lang="en-US" sz="2000" dirty="0" err="1"/>
              <a:t>śniegu</a:t>
            </a:r>
            <a:r>
              <a:rPr lang="en-US" sz="2000" dirty="0"/>
              <a:t>, co </a:t>
            </a:r>
            <a:r>
              <a:rPr lang="en-US" sz="2000" dirty="0" err="1"/>
              <a:t>chroni</a:t>
            </a:r>
            <a:r>
              <a:rPr lang="en-US" sz="2000" dirty="0"/>
              <a:t> je </a:t>
            </a:r>
            <a:r>
              <a:rPr lang="en-US" sz="2000" dirty="0" err="1"/>
              <a:t>przed</a:t>
            </a:r>
            <a:r>
              <a:rPr lang="en-US" sz="2000" dirty="0"/>
              <a:t> </a:t>
            </a:r>
            <a:r>
              <a:rPr lang="en-US" sz="2000" dirty="0" err="1"/>
              <a:t>mrozem</a:t>
            </a:r>
            <a:r>
              <a:rPr lang="en-US" sz="2000" dirty="0"/>
              <a:t>.</a:t>
            </a:r>
            <a:endParaRPr lang="en-US" sz="2000" dirty="0">
              <a:cs typeface="Arial"/>
            </a:endParaRPr>
          </a:p>
        </p:txBody>
      </p:sp>
      <p:sp>
        <p:nvSpPr>
          <p:cNvPr id="32" name="Rectangle 31">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az 3" descr="Obraz zawierający trawa, góra, zewnętrzne, przyroda&#10;&#10;Opis wygenerowany przy bardzo wysokim poziomie pewności">
            <a:extLst>
              <a:ext uri="{FF2B5EF4-FFF2-40B4-BE49-F238E27FC236}">
                <a16:creationId xmlns:a16="http://schemas.microsoft.com/office/drawing/2014/main" id="{57D4314B-0ABD-47A2-A039-D5675C56ABDF}"/>
              </a:ext>
            </a:extLst>
          </p:cNvPr>
          <p:cNvPicPr>
            <a:picLocks noChangeAspect="1"/>
          </p:cNvPicPr>
          <p:nvPr/>
        </p:nvPicPr>
        <p:blipFill rotWithShape="1">
          <a:blip r:embed="rId5"/>
          <a:srcRect t="30524" r="-1" b="11302"/>
          <a:stretch/>
        </p:blipFill>
        <p:spPr>
          <a:xfrm>
            <a:off x="1005401" y="-1"/>
            <a:ext cx="10380133" cy="4030679"/>
          </a:xfrm>
          <a:prstGeom prst="rect">
            <a:avLst/>
          </a:prstGeom>
          <a:ln>
            <a:solidFill>
              <a:schemeClr val="accent6"/>
            </a:solidFill>
          </a:ln>
        </p:spPr>
      </p:pic>
      <p:sp>
        <p:nvSpPr>
          <p:cNvPr id="34" name="Rectangle 33">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6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6" name="Picture 25">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8" name="Rectangle 27">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535424"/>
          </a:solidFill>
        </p:spPr>
      </p:pic>
      <p:sp>
        <p:nvSpPr>
          <p:cNvPr id="40" name="Rectangle 39">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68A4EA"/>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rawa, góra, zewnętrzne, przyrod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rotWithShape="1">
          <a:blip r:embed="rId4"/>
          <a:srcRect t="1536" b="12586"/>
          <a:stretch/>
        </p:blipFill>
        <p:spPr>
          <a:xfrm>
            <a:off x="1254817" y="643467"/>
            <a:ext cx="9682366" cy="5571066"/>
          </a:xfrm>
          <a:prstGeom prst="rect">
            <a:avLst/>
          </a:prstGeom>
        </p:spPr>
      </p:pic>
    </p:spTree>
    <p:extLst>
      <p:ext uri="{BB962C8B-B14F-4D97-AF65-F5344CB8AC3E}">
        <p14:creationId xmlns:p14="http://schemas.microsoft.com/office/powerpoint/2010/main" val="3043506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pic>
        <p:nvPicPr>
          <p:cNvPr id="3" name="Obraz 3" descr="Obraz zawierający trawa, góra, zewnętrzne, przyroda&#10;&#10;Opis wygenerowany przy bardzo wysokim poziomie pewności">
            <a:extLst>
              <a:ext uri="{FF2B5EF4-FFF2-40B4-BE49-F238E27FC236}">
                <a16:creationId xmlns:a16="http://schemas.microsoft.com/office/drawing/2014/main" id="{223FD722-2184-44C8-8406-413119B28E2C}"/>
              </a:ext>
            </a:extLst>
          </p:cNvPr>
          <p:cNvPicPr>
            <a:picLocks noChangeAspect="1"/>
          </p:cNvPicPr>
          <p:nvPr/>
        </p:nvPicPr>
        <p:blipFill rotWithShape="1">
          <a:blip r:embed="rId5"/>
          <a:srcRect t="15728" r="-1" b="-1"/>
          <a:stretch/>
        </p:blipFill>
        <p:spPr>
          <a:xfrm>
            <a:off x="20" y="227"/>
            <a:ext cx="12191675" cy="6858000"/>
          </a:xfrm>
          <a:prstGeom prst="rect">
            <a:avLst/>
          </a:prstGeom>
        </p:spPr>
      </p:pic>
      <p:pic>
        <p:nvPicPr>
          <p:cNvPr id="22" name="Picture 21">
            <a:extLst>
              <a:ext uri="{FF2B5EF4-FFF2-40B4-BE49-F238E27FC236}">
                <a16:creationId xmlns:a16="http://schemas.microsoft.com/office/drawing/2014/main" id="{2C346EFE-A020-4C65-92C8-E2B280CCA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4" name="Picture 23">
            <a:extLst>
              <a:ext uri="{FF2B5EF4-FFF2-40B4-BE49-F238E27FC236}">
                <a16:creationId xmlns:a16="http://schemas.microsoft.com/office/drawing/2014/main" id="{E37358A4-2D99-49E3-BBD6-C21E1F02FF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6" name="Rectangle 25">
            <a:extLst>
              <a:ext uri="{FF2B5EF4-FFF2-40B4-BE49-F238E27FC236}">
                <a16:creationId xmlns:a16="http://schemas.microsoft.com/office/drawing/2014/main" id="{D2E4EAB8-1FC4-4F82-9106-DE03E6C66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7E6F591-11F0-4C85-BEF7-84A49784B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71253-E869-4E3F-9F52-54B3AB2BB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442832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ABE3D73-4113-475F-8223-6510CE698942}"/>
              </a:ext>
            </a:extLst>
          </p:cNvPr>
          <p:cNvSpPr>
            <a:spLocks noGrp="1"/>
          </p:cNvSpPr>
          <p:nvPr>
            <p:ph type="title"/>
          </p:nvPr>
        </p:nvSpPr>
        <p:spPr>
          <a:xfrm>
            <a:off x="1251979" y="369955"/>
            <a:ext cx="3874676" cy="5327602"/>
          </a:xfrm>
        </p:spPr>
        <p:txBody>
          <a:bodyPr vert="horz" lIns="91440" tIns="45720" rIns="91440" bIns="45720" rtlCol="0" anchor="t">
            <a:normAutofit fontScale="90000"/>
          </a:bodyPr>
          <a:lstStyle/>
          <a:p>
            <a:pPr algn="l"/>
            <a:r>
              <a:rPr lang="en-US" sz="2000" dirty="0"/>
              <a:t> Na </a:t>
            </a:r>
            <a:r>
              <a:rPr lang="en-US" sz="2000" dirty="0" err="1"/>
              <a:t>całym</a:t>
            </a:r>
            <a:r>
              <a:rPr lang="en-US" sz="2000" dirty="0"/>
              <a:t> </a:t>
            </a:r>
            <a:r>
              <a:rPr lang="en-US" sz="2000" dirty="0" err="1"/>
              <a:t>obszarze</a:t>
            </a:r>
            <a:r>
              <a:rPr lang="en-US" sz="2000" dirty="0"/>
              <a:t> </a:t>
            </a:r>
            <a:r>
              <a:rPr lang="en-US" sz="2000" dirty="0" err="1"/>
              <a:t>tundry</a:t>
            </a:r>
            <a:r>
              <a:rPr lang="en-US" sz="2000" dirty="0"/>
              <a:t> </a:t>
            </a:r>
            <a:r>
              <a:rPr lang="en-US" sz="2000" dirty="0" err="1"/>
              <a:t>występują</a:t>
            </a:r>
            <a:r>
              <a:rPr lang="en-US" sz="2000" dirty="0"/>
              <a:t> </a:t>
            </a:r>
            <a:r>
              <a:rPr lang="en-US" sz="2000" dirty="0" err="1"/>
              <a:t>mchy</a:t>
            </a:r>
            <a:r>
              <a:rPr lang="en-US" sz="2000" dirty="0"/>
              <a:t>, </a:t>
            </a:r>
            <a:r>
              <a:rPr lang="en-US" sz="2000" dirty="0" err="1"/>
              <a:t>porosty</a:t>
            </a:r>
            <a:r>
              <a:rPr lang="en-US" sz="2000" dirty="0"/>
              <a:t> </a:t>
            </a:r>
            <a:r>
              <a:rPr lang="en-US" sz="2000" dirty="0" err="1"/>
              <a:t>i</a:t>
            </a:r>
            <a:r>
              <a:rPr lang="en-US" sz="2000" dirty="0"/>
              <a:t> </a:t>
            </a:r>
            <a:r>
              <a:rPr lang="en-US" sz="2000" dirty="0" err="1"/>
              <a:t>nieliczne</a:t>
            </a:r>
            <a:r>
              <a:rPr lang="en-US" sz="2000" dirty="0"/>
              <a:t> </a:t>
            </a:r>
            <a:r>
              <a:rPr lang="en-US" sz="2000" dirty="0" err="1"/>
              <a:t>rośliny</a:t>
            </a:r>
            <a:r>
              <a:rPr lang="en-US" sz="2000" dirty="0"/>
              <a:t> </a:t>
            </a:r>
            <a:r>
              <a:rPr lang="en-US" sz="2000" dirty="0" err="1"/>
              <a:t>kwiatowe</a:t>
            </a:r>
            <a:r>
              <a:rPr lang="en-US" sz="2000" dirty="0"/>
              <a:t>. </a:t>
            </a:r>
            <a:r>
              <a:rPr lang="en-US" sz="2000" dirty="0" err="1"/>
              <a:t>Są</a:t>
            </a:r>
            <a:r>
              <a:rPr lang="en-US" sz="2000" dirty="0"/>
              <a:t> one </a:t>
            </a:r>
            <a:r>
              <a:rPr lang="en-US" sz="2000" dirty="0" err="1"/>
              <a:t>jedynymi</a:t>
            </a:r>
            <a:r>
              <a:rPr lang="en-US" sz="2000" dirty="0"/>
              <a:t> </a:t>
            </a:r>
            <a:r>
              <a:rPr lang="en-US" sz="2000" dirty="0" err="1"/>
              <a:t>roślinami</a:t>
            </a:r>
            <a:r>
              <a:rPr lang="en-US" sz="2000" dirty="0"/>
              <a:t> </a:t>
            </a:r>
            <a:r>
              <a:rPr lang="en-US" sz="2000" dirty="0" err="1"/>
              <a:t>występującymi</a:t>
            </a:r>
            <a:r>
              <a:rPr lang="en-US" sz="2000" dirty="0"/>
              <a:t> </a:t>
            </a:r>
            <a:r>
              <a:rPr lang="en-US" sz="2000" dirty="0" err="1"/>
              <a:t>na</a:t>
            </a:r>
            <a:r>
              <a:rPr lang="en-US" sz="2000" dirty="0"/>
              <a:t> </a:t>
            </a:r>
            <a:r>
              <a:rPr lang="en-US" sz="2000" dirty="0" err="1"/>
              <a:t>obszarach</a:t>
            </a:r>
            <a:r>
              <a:rPr lang="en-US" sz="2000" dirty="0"/>
              <a:t> </a:t>
            </a:r>
            <a:r>
              <a:rPr lang="en-US" sz="2000" dirty="0" err="1"/>
              <a:t>tundry</a:t>
            </a:r>
            <a:r>
              <a:rPr lang="en-US" sz="2000" dirty="0"/>
              <a:t> </a:t>
            </a:r>
            <a:r>
              <a:rPr lang="en-US" sz="2000" dirty="0" err="1"/>
              <a:t>znajdujących</a:t>
            </a:r>
            <a:r>
              <a:rPr lang="en-US" sz="2000" dirty="0"/>
              <a:t> </a:t>
            </a:r>
            <a:r>
              <a:rPr lang="en-US" sz="2000" dirty="0" err="1"/>
              <a:t>się</a:t>
            </a:r>
            <a:r>
              <a:rPr lang="en-US" sz="2000" dirty="0"/>
              <a:t> </a:t>
            </a:r>
            <a:r>
              <a:rPr lang="en-US" sz="2000" dirty="0" err="1"/>
              <a:t>najbliżej</a:t>
            </a:r>
            <a:r>
              <a:rPr lang="en-US" sz="2000" dirty="0"/>
              <a:t> </a:t>
            </a:r>
            <a:r>
              <a:rPr lang="en-US" sz="2000" dirty="0" err="1"/>
              <a:t>biegunów</a:t>
            </a:r>
            <a:r>
              <a:rPr lang="en-US" sz="2000" dirty="0"/>
              <a:t>. </a:t>
            </a:r>
            <a:br>
              <a:rPr lang="en-US" sz="2000" dirty="0"/>
            </a:br>
            <a:br>
              <a:rPr lang="en-US" sz="2000" dirty="0"/>
            </a:br>
            <a:r>
              <a:rPr lang="en-US" sz="2000" dirty="0"/>
              <a:t>Na </a:t>
            </a:r>
            <a:r>
              <a:rPr lang="en-US" sz="2000" dirty="0" err="1"/>
              <a:t>całym</a:t>
            </a:r>
            <a:r>
              <a:rPr lang="en-US" sz="2000" dirty="0"/>
              <a:t> </a:t>
            </a:r>
            <a:r>
              <a:rPr lang="en-US" sz="2000" dirty="0" err="1"/>
              <a:t>terenie</a:t>
            </a:r>
            <a:r>
              <a:rPr lang="en-US" sz="2000" dirty="0"/>
              <a:t> </a:t>
            </a:r>
            <a:r>
              <a:rPr lang="en-US" sz="2000" dirty="0" err="1"/>
              <a:t>tundry</a:t>
            </a:r>
            <a:r>
              <a:rPr lang="en-US" sz="2000" dirty="0"/>
              <a:t> </a:t>
            </a:r>
            <a:r>
              <a:rPr lang="en-US" sz="2000" dirty="0" err="1"/>
              <a:t>znajduje</a:t>
            </a:r>
            <a:r>
              <a:rPr lang="en-US" sz="2000" dirty="0"/>
              <a:t> </a:t>
            </a:r>
            <a:r>
              <a:rPr lang="en-US" sz="2000" dirty="0" err="1"/>
              <a:t>się</a:t>
            </a:r>
            <a:r>
              <a:rPr lang="en-US" sz="2000" dirty="0"/>
              <a:t> </a:t>
            </a:r>
            <a:r>
              <a:rPr lang="en-US" sz="2000" dirty="0" err="1"/>
              <a:t>wieczna</a:t>
            </a:r>
            <a:r>
              <a:rPr lang="en-US" sz="2000" dirty="0"/>
              <a:t> </a:t>
            </a:r>
            <a:r>
              <a:rPr lang="en-US" sz="2000" dirty="0" err="1"/>
              <a:t>zmarzlina</a:t>
            </a:r>
            <a:r>
              <a:rPr lang="en-US" sz="2000" dirty="0"/>
              <a:t>: grunt jest </a:t>
            </a:r>
            <a:r>
              <a:rPr lang="en-US" sz="2000" dirty="0" err="1"/>
              <a:t>zamarznięty</a:t>
            </a:r>
            <a:r>
              <a:rPr lang="en-US" sz="2000" dirty="0"/>
              <a:t> od </a:t>
            </a:r>
            <a:r>
              <a:rPr lang="en-US" sz="2000" dirty="0" err="1"/>
              <a:t>samej</a:t>
            </a:r>
            <a:r>
              <a:rPr lang="en-US" sz="2000" dirty="0"/>
              <a:t> </a:t>
            </a:r>
            <a:r>
              <a:rPr lang="en-US" sz="2000" dirty="0" err="1"/>
              <a:t>powierzchni</a:t>
            </a:r>
            <a:r>
              <a:rPr lang="en-US" sz="2000" dirty="0"/>
              <a:t> do </a:t>
            </a:r>
            <a:r>
              <a:rPr lang="en-US" sz="2000" dirty="0" err="1"/>
              <a:t>setek</a:t>
            </a:r>
            <a:r>
              <a:rPr lang="en-US" sz="2000" dirty="0"/>
              <a:t> </a:t>
            </a:r>
            <a:r>
              <a:rPr lang="en-US" sz="2000" dirty="0" err="1"/>
              <a:t>metrów</a:t>
            </a:r>
            <a:r>
              <a:rPr lang="en-US" sz="2000" dirty="0"/>
              <a:t> w </a:t>
            </a:r>
            <a:r>
              <a:rPr lang="en-US" sz="2000" dirty="0" err="1"/>
              <a:t>głąb</a:t>
            </a:r>
            <a:r>
              <a:rPr lang="en-US" sz="2000" dirty="0"/>
              <a:t>. W </a:t>
            </a:r>
            <a:r>
              <a:rPr lang="en-US" sz="2000" dirty="0" err="1"/>
              <a:t>krótkim</a:t>
            </a:r>
            <a:r>
              <a:rPr lang="en-US" sz="2000" dirty="0"/>
              <a:t> </a:t>
            </a:r>
            <a:r>
              <a:rPr lang="en-US" sz="2000" dirty="0" err="1"/>
              <a:t>okresie</a:t>
            </a:r>
            <a:r>
              <a:rPr lang="en-US" sz="2000" dirty="0"/>
              <a:t> </a:t>
            </a:r>
            <a:r>
              <a:rPr lang="en-US" sz="2000" dirty="0" err="1"/>
              <a:t>lata</a:t>
            </a:r>
            <a:r>
              <a:rPr lang="en-US" sz="2000" dirty="0"/>
              <a:t>, </a:t>
            </a:r>
            <a:r>
              <a:rPr lang="en-US" sz="2000" dirty="0" err="1"/>
              <a:t>które</a:t>
            </a:r>
            <a:r>
              <a:rPr lang="en-US" sz="2000" dirty="0"/>
              <a:t> </a:t>
            </a:r>
            <a:r>
              <a:rPr lang="en-US" sz="2000" dirty="0" err="1"/>
              <a:t>trwa</a:t>
            </a:r>
            <a:r>
              <a:rPr lang="en-US" sz="2000" dirty="0"/>
              <a:t> 2–3 </a:t>
            </a:r>
            <a:r>
              <a:rPr lang="en-US" sz="2000" dirty="0" err="1"/>
              <a:t>miesięce</a:t>
            </a:r>
            <a:r>
              <a:rPr lang="en-US" sz="2000" dirty="0"/>
              <a:t>, </a:t>
            </a:r>
            <a:r>
              <a:rPr lang="en-US" sz="2000" dirty="0" err="1"/>
              <a:t>odmarza</a:t>
            </a:r>
            <a:r>
              <a:rPr lang="en-US" sz="2000" dirty="0"/>
              <a:t> </a:t>
            </a:r>
            <a:r>
              <a:rPr lang="en-US" sz="2000" dirty="0" err="1"/>
              <a:t>jedynie</a:t>
            </a:r>
            <a:r>
              <a:rPr lang="en-US" sz="2000" dirty="0"/>
              <a:t> </a:t>
            </a:r>
            <a:r>
              <a:rPr lang="en-US" sz="2000" dirty="0" err="1"/>
              <a:t>powierzchniowa</a:t>
            </a:r>
            <a:r>
              <a:rPr lang="en-US" sz="2000" dirty="0"/>
              <a:t> </a:t>
            </a:r>
            <a:r>
              <a:rPr lang="en-US" sz="2000" dirty="0" err="1"/>
              <a:t>warstwa</a:t>
            </a:r>
            <a:r>
              <a:rPr lang="en-US" sz="2000" dirty="0"/>
              <a:t> do </a:t>
            </a:r>
            <a:r>
              <a:rPr lang="en-US" sz="2000" dirty="0" err="1"/>
              <a:t>głębokości</a:t>
            </a:r>
            <a:r>
              <a:rPr lang="en-US" sz="2000" dirty="0"/>
              <a:t> </a:t>
            </a:r>
            <a:r>
              <a:rPr lang="en-US" sz="2000" dirty="0" err="1"/>
              <a:t>nie</a:t>
            </a:r>
            <a:r>
              <a:rPr lang="en-US" sz="2000" dirty="0"/>
              <a:t> </a:t>
            </a:r>
            <a:r>
              <a:rPr lang="en-US" sz="2000" dirty="0" err="1"/>
              <a:t>większej</a:t>
            </a:r>
            <a:r>
              <a:rPr lang="en-US" sz="2000" dirty="0"/>
              <a:t> </a:t>
            </a:r>
            <a:r>
              <a:rPr lang="en-US" sz="2000" dirty="0" err="1"/>
              <a:t>niż</a:t>
            </a:r>
            <a:r>
              <a:rPr lang="en-US" sz="2000" dirty="0"/>
              <a:t> 1 </a:t>
            </a:r>
            <a:r>
              <a:rPr lang="en-US" sz="2000" dirty="0" err="1"/>
              <a:t>metr</a:t>
            </a:r>
            <a:r>
              <a:rPr lang="en-US" sz="2000" dirty="0"/>
              <a:t>.</a:t>
            </a:r>
            <a:br>
              <a:rPr lang="en-US" sz="2000" dirty="0"/>
            </a:br>
            <a:br>
              <a:rPr lang="en-US" sz="2000" dirty="0"/>
            </a:br>
            <a:br>
              <a:rPr lang="en-US" sz="2000" dirty="0"/>
            </a:br>
            <a:r>
              <a:rPr lang="en-US" sz="2000" dirty="0"/>
              <a:t> </a:t>
            </a:r>
            <a:r>
              <a:rPr lang="en-US" sz="2000" dirty="0" err="1"/>
              <a:t>Kwitną</a:t>
            </a:r>
            <a:r>
              <a:rPr lang="en-US" sz="2000" dirty="0"/>
              <a:t> </a:t>
            </a:r>
            <a:r>
              <a:rPr lang="en-US" sz="2000" dirty="0" err="1"/>
              <a:t>wtedy</a:t>
            </a:r>
            <a:r>
              <a:rPr lang="en-US" sz="2000" dirty="0"/>
              <a:t> </a:t>
            </a:r>
            <a:r>
              <a:rPr lang="en-US" sz="2000" dirty="0" err="1"/>
              <a:t>karłowate</a:t>
            </a:r>
            <a:r>
              <a:rPr lang="en-US" sz="2000" dirty="0"/>
              <a:t> </a:t>
            </a:r>
            <a:r>
              <a:rPr lang="en-US" sz="2000" dirty="0" err="1"/>
              <a:t>drzewa</a:t>
            </a:r>
            <a:r>
              <a:rPr lang="en-US" sz="2000" dirty="0"/>
              <a:t>, </a:t>
            </a:r>
            <a:r>
              <a:rPr lang="en-US" sz="2000" dirty="0" err="1"/>
              <a:t>krzewinki</a:t>
            </a:r>
            <a:r>
              <a:rPr lang="en-US" sz="2000" dirty="0"/>
              <a:t> </a:t>
            </a:r>
            <a:r>
              <a:rPr lang="en-US" sz="2000" dirty="0" err="1"/>
              <a:t>i</a:t>
            </a:r>
            <a:r>
              <a:rPr lang="en-US" sz="2000" dirty="0"/>
              <a:t> </a:t>
            </a:r>
            <a:r>
              <a:rPr lang="en-US" sz="2000" dirty="0" err="1"/>
              <a:t>rośliny</a:t>
            </a:r>
            <a:r>
              <a:rPr lang="en-US" sz="2000" dirty="0"/>
              <a:t> </a:t>
            </a:r>
            <a:r>
              <a:rPr lang="en-US" sz="2000" dirty="0" err="1"/>
              <a:t>kwiatowe</a:t>
            </a:r>
            <a:r>
              <a:rPr lang="en-US" sz="2000" dirty="0"/>
              <a:t>, aby </a:t>
            </a:r>
            <a:r>
              <a:rPr lang="en-US" sz="2000" dirty="0" err="1"/>
              <a:t>wydać</a:t>
            </a:r>
            <a:r>
              <a:rPr lang="en-US" sz="2000" dirty="0"/>
              <a:t> </a:t>
            </a:r>
            <a:r>
              <a:rPr lang="en-US" sz="2000" dirty="0" err="1"/>
              <a:t>owoce</a:t>
            </a:r>
            <a:r>
              <a:rPr lang="en-US" sz="2000" dirty="0"/>
              <a:t> </a:t>
            </a:r>
            <a:r>
              <a:rPr lang="en-US" sz="2000" dirty="0" err="1"/>
              <a:t>i</a:t>
            </a:r>
            <a:r>
              <a:rPr lang="en-US" sz="2000" dirty="0"/>
              <a:t> </a:t>
            </a:r>
            <a:r>
              <a:rPr lang="en-US" sz="2000" dirty="0" err="1"/>
              <a:t>rozsiać</a:t>
            </a:r>
            <a:r>
              <a:rPr lang="en-US" sz="2000" dirty="0"/>
              <a:t> </a:t>
            </a:r>
            <a:r>
              <a:rPr lang="en-US" sz="2000" dirty="0" err="1"/>
              <a:t>przed</a:t>
            </a:r>
            <a:r>
              <a:rPr lang="en-US" sz="2000" dirty="0"/>
              <a:t> </a:t>
            </a:r>
            <a:r>
              <a:rPr lang="en-US" sz="2000" dirty="0" err="1"/>
              <a:t>zimą</a:t>
            </a:r>
            <a:r>
              <a:rPr lang="en-US" sz="2000" dirty="0"/>
              <a:t> </a:t>
            </a:r>
            <a:r>
              <a:rPr lang="en-US" sz="2000" dirty="0" err="1"/>
              <a:t>nasiona</a:t>
            </a:r>
            <a:r>
              <a:rPr lang="en-US" sz="2000" dirty="0"/>
              <a:t>.</a:t>
            </a:r>
            <a:endParaRPr lang="pl-PL" sz="2000" dirty="0">
              <a:cs typeface="Arial"/>
            </a:endParaRPr>
          </a:p>
        </p:txBody>
      </p:sp>
      <p:sp>
        <p:nvSpPr>
          <p:cNvPr id="32" name="Rectangle 31">
            <a:extLst>
              <a:ext uri="{FF2B5EF4-FFF2-40B4-BE49-F238E27FC236}">
                <a16:creationId xmlns:a16="http://schemas.microsoft.com/office/drawing/2014/main" id="{802A13B1-684F-497E-899F-D2C59106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3384"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948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Obraz 4" descr="Obraz zawierający trawa, góra, zewnętrzne, przyrod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rotWithShape="1">
          <a:blip r:embed="rId5"/>
          <a:srcRect t="1536" b="12586"/>
          <a:stretch/>
        </p:blipFill>
        <p:spPr>
          <a:xfrm>
            <a:off x="20" y="10"/>
            <a:ext cx="12191980" cy="6857990"/>
          </a:xfrm>
          <a:prstGeom prst="rect">
            <a:avLst/>
          </a:prstGeom>
        </p:spPr>
      </p:pic>
    </p:spTree>
    <p:extLst>
      <p:ext uri="{BB962C8B-B14F-4D97-AF65-F5344CB8AC3E}">
        <p14:creationId xmlns:p14="http://schemas.microsoft.com/office/powerpoint/2010/main" val="26514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woda, zewnętrzne, mężczyzna, jazda na nartach&#10;&#10;Opis wygenerowany przy bardzo wysokim poziomie pewności">
            <a:extLst>
              <a:ext uri="{FF2B5EF4-FFF2-40B4-BE49-F238E27FC236}">
                <a16:creationId xmlns:a16="http://schemas.microsoft.com/office/drawing/2014/main" id="{11DC5363-05D4-448A-9D32-14E3D5DBEAD4}"/>
              </a:ext>
            </a:extLst>
          </p:cNvPr>
          <p:cNvPicPr>
            <a:picLocks noChangeAspect="1"/>
          </p:cNvPicPr>
          <p:nvPr/>
        </p:nvPicPr>
        <p:blipFill rotWithShape="1">
          <a:blip r:embed="rId2">
            <a:duotone>
              <a:schemeClr val="bg2">
                <a:shade val="45000"/>
                <a:satMod val="135000"/>
              </a:schemeClr>
              <a:prstClr val="white"/>
            </a:duotone>
            <a:alphaModFix amt="25000"/>
          </a:blip>
          <a:srcRect l="33779"/>
          <a:stretch/>
        </p:blipFill>
        <p:spPr>
          <a:xfrm>
            <a:off x="-695586" y="-88338"/>
            <a:ext cx="12887434" cy="8691207"/>
          </a:xfrm>
          <a:prstGeom prst="rect">
            <a:avLst/>
          </a:prstGeom>
        </p:spPr>
      </p:pic>
      <p:pic>
        <p:nvPicPr>
          <p:cNvPr id="46" name="Picture 4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48" name="Rectangle 4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id="{8FD9302F-6C74-466B-8195-0EEDB64ABCB9}"/>
              </a:ext>
            </a:extLst>
          </p:cNvPr>
          <p:cNvSpPr txBox="1"/>
          <p:nvPr/>
        </p:nvSpPr>
        <p:spPr>
          <a:xfrm>
            <a:off x="1969804" y="3428998"/>
            <a:ext cx="2819723" cy="278247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defTabSz="914400">
              <a:lnSpc>
                <a:spcPct val="90000"/>
              </a:lnSpc>
              <a:spcBef>
                <a:spcPct val="0"/>
              </a:spcBef>
              <a:spcAft>
                <a:spcPts val="600"/>
              </a:spcAft>
            </a:pPr>
            <a:r>
              <a:rPr lang="en-US" sz="3600">
                <a:latin typeface="+mj-lt"/>
                <a:ea typeface="+mj-ea"/>
                <a:cs typeface="+mj-cs"/>
              </a:rPr>
              <a:t>3. Ludność</a:t>
            </a:r>
          </a:p>
        </p:txBody>
      </p:sp>
    </p:spTree>
    <p:extLst>
      <p:ext uri="{BB962C8B-B14F-4D97-AF65-F5344CB8AC3E}">
        <p14:creationId xmlns:p14="http://schemas.microsoft.com/office/powerpoint/2010/main" val="338612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Obraz 4" descr="Obraz zawierający odzież, patrzenie, twarz, mężczyzn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rotWithShape="1">
          <a:blip r:embed="rId5"/>
          <a:srcRect t="1536" b="12586"/>
          <a:stretch/>
        </p:blipFill>
        <p:spPr>
          <a:xfrm>
            <a:off x="1105154" y="10"/>
            <a:ext cx="9981712" cy="6857990"/>
          </a:xfrm>
          <a:prstGeom prst="rect">
            <a:avLst/>
          </a:prstGeom>
        </p:spPr>
      </p:pic>
    </p:spTree>
    <p:extLst>
      <p:ext uri="{BB962C8B-B14F-4D97-AF65-F5344CB8AC3E}">
        <p14:creationId xmlns:p14="http://schemas.microsoft.com/office/powerpoint/2010/main" val="95378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trawa, zdjęcie, pole, pokryte&#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3945395" y="9784"/>
            <a:ext cx="4790336" cy="6845621"/>
          </a:xfrm>
        </p:spPr>
      </p:pic>
    </p:spTree>
    <p:extLst>
      <p:ext uri="{BB962C8B-B14F-4D97-AF65-F5344CB8AC3E}">
        <p14:creationId xmlns:p14="http://schemas.microsoft.com/office/powerpoint/2010/main" val="347891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2">
            <a:extLst>
              <a:ext uri="{FF2B5EF4-FFF2-40B4-BE49-F238E27FC236}">
                <a16:creationId xmlns:a16="http://schemas.microsoft.com/office/drawing/2014/main" id="{8A11F986-3A00-4205-B547-8198D393A36C}"/>
              </a:ext>
            </a:extLst>
          </p:cNvPr>
          <p:cNvSpPr>
            <a:spLocks noGrp="1"/>
          </p:cNvSpPr>
          <p:nvPr>
            <p:ph idx="1"/>
          </p:nvPr>
        </p:nvSpPr>
        <p:spPr>
          <a:xfrm>
            <a:off x="981893" y="782117"/>
            <a:ext cx="3526601" cy="5267827"/>
          </a:xfrm>
        </p:spPr>
        <p:txBody>
          <a:bodyPr>
            <a:normAutofit/>
          </a:bodyPr>
          <a:lstStyle/>
          <a:p>
            <a:pPr marL="344170" indent="-344170"/>
            <a:r>
              <a:rPr lang="en-US" dirty="0" err="1">
                <a:ea typeface="+mn-lt"/>
                <a:cs typeface="+mn-lt"/>
              </a:rPr>
              <a:t>Obszary</a:t>
            </a:r>
            <a:r>
              <a:rPr lang="en-US" dirty="0">
                <a:ea typeface="+mn-lt"/>
                <a:cs typeface="+mn-lt"/>
              </a:rPr>
              <a:t> </a:t>
            </a:r>
            <a:r>
              <a:rPr lang="en-US" dirty="0" err="1">
                <a:ea typeface="+mn-lt"/>
                <a:cs typeface="+mn-lt"/>
              </a:rPr>
              <a:t>pokryte</a:t>
            </a:r>
            <a:r>
              <a:rPr lang="en-US" dirty="0">
                <a:ea typeface="+mn-lt"/>
                <a:cs typeface="+mn-lt"/>
              </a:rPr>
              <a:t> </a:t>
            </a:r>
            <a:r>
              <a:rPr lang="en-US" dirty="0" err="1">
                <a:ea typeface="+mn-lt"/>
                <a:cs typeface="+mn-lt"/>
              </a:rPr>
              <a:t>tundrą</a:t>
            </a:r>
            <a:r>
              <a:rPr lang="en-US" dirty="0">
                <a:ea typeface="+mn-lt"/>
                <a:cs typeface="+mn-lt"/>
              </a:rPr>
              <a:t> </a:t>
            </a:r>
            <a:r>
              <a:rPr lang="en-US" dirty="0" err="1">
                <a:ea typeface="+mn-lt"/>
                <a:cs typeface="+mn-lt"/>
              </a:rPr>
              <a:t>leżą</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tyle</a:t>
            </a:r>
            <a:r>
              <a:rPr lang="en-US" dirty="0">
                <a:ea typeface="+mn-lt"/>
                <a:cs typeface="+mn-lt"/>
              </a:rPr>
              <a:t> </a:t>
            </a:r>
            <a:r>
              <a:rPr lang="en-US" dirty="0" err="1">
                <a:ea typeface="+mn-lt"/>
                <a:cs typeface="+mn-lt"/>
              </a:rPr>
              <a:t>blisko</a:t>
            </a:r>
            <a:r>
              <a:rPr lang="en-US" dirty="0">
                <a:ea typeface="+mn-lt"/>
                <a:cs typeface="+mn-lt"/>
              </a:rPr>
              <a:t> </a:t>
            </a:r>
            <a:r>
              <a:rPr lang="en-US" dirty="0" err="1">
                <a:ea typeface="+mn-lt"/>
                <a:cs typeface="+mn-lt"/>
              </a:rPr>
              <a:t>bieguna</a:t>
            </a:r>
            <a:r>
              <a:rPr lang="en-US" dirty="0">
                <a:ea typeface="+mn-lt"/>
                <a:cs typeface="+mn-lt"/>
              </a:rPr>
              <a:t>, </a:t>
            </a:r>
            <a:r>
              <a:rPr lang="en-US" dirty="0" err="1">
                <a:ea typeface="+mn-lt"/>
                <a:cs typeface="+mn-lt"/>
              </a:rPr>
              <a:t>że</a:t>
            </a:r>
            <a:r>
              <a:rPr lang="en-US" dirty="0">
                <a:ea typeface="+mn-lt"/>
                <a:cs typeface="+mn-lt"/>
              </a:rPr>
              <a:t> </a:t>
            </a:r>
            <a:r>
              <a:rPr lang="en-US" dirty="0" err="1">
                <a:ea typeface="+mn-lt"/>
                <a:cs typeface="+mn-lt"/>
              </a:rPr>
              <a:t>zimą</a:t>
            </a:r>
            <a:r>
              <a:rPr lang="en-US" dirty="0">
                <a:ea typeface="+mn-lt"/>
                <a:cs typeface="+mn-lt"/>
              </a:rPr>
              <a:t> </a:t>
            </a:r>
            <a:r>
              <a:rPr lang="en-US" dirty="0" err="1">
                <a:ea typeface="+mn-lt"/>
                <a:cs typeface="+mn-lt"/>
              </a:rPr>
              <a:t>można</a:t>
            </a:r>
            <a:r>
              <a:rPr lang="en-US" dirty="0">
                <a:ea typeface="+mn-lt"/>
                <a:cs typeface="+mn-lt"/>
              </a:rPr>
              <a:t> tam </a:t>
            </a:r>
            <a:r>
              <a:rPr lang="en-US" dirty="0" err="1">
                <a:ea typeface="+mn-lt"/>
                <a:cs typeface="+mn-lt"/>
              </a:rPr>
              <a:t>oglądać</a:t>
            </a:r>
            <a:r>
              <a:rPr lang="en-US" dirty="0">
                <a:ea typeface="+mn-lt"/>
                <a:cs typeface="+mn-lt"/>
              </a:rPr>
              <a:t> </a:t>
            </a:r>
            <a:r>
              <a:rPr lang="en-US" dirty="0" err="1">
                <a:ea typeface="+mn-lt"/>
                <a:cs typeface="+mn-lt"/>
              </a:rPr>
              <a:t>niezwykłe</a:t>
            </a:r>
            <a:r>
              <a:rPr lang="en-US" dirty="0">
                <a:ea typeface="+mn-lt"/>
                <a:cs typeface="+mn-lt"/>
              </a:rPr>
              <a:t> </a:t>
            </a:r>
            <a:r>
              <a:rPr lang="en-US" dirty="0" err="1">
                <a:ea typeface="+mn-lt"/>
                <a:cs typeface="+mn-lt"/>
              </a:rPr>
              <a:t>zjawisko</a:t>
            </a:r>
            <a:r>
              <a:rPr lang="en-US" dirty="0">
                <a:ea typeface="+mn-lt"/>
                <a:cs typeface="+mn-lt"/>
              </a:rPr>
              <a:t> </a:t>
            </a:r>
            <a:r>
              <a:rPr lang="en-US" dirty="0" err="1">
                <a:ea typeface="+mn-lt"/>
                <a:cs typeface="+mn-lt"/>
              </a:rPr>
              <a:t>zorzy</a:t>
            </a:r>
            <a:r>
              <a:rPr lang="en-US" dirty="0">
                <a:ea typeface="+mn-lt"/>
                <a:cs typeface="+mn-lt"/>
              </a:rPr>
              <a:t> </a:t>
            </a:r>
            <a:r>
              <a:rPr lang="en-US" dirty="0" err="1">
                <a:ea typeface="+mn-lt"/>
                <a:cs typeface="+mn-lt"/>
              </a:rPr>
              <a:t>polarnej</a:t>
            </a:r>
            <a:r>
              <a:rPr lang="en-US" dirty="0">
                <a:ea typeface="+mn-lt"/>
                <a:cs typeface="+mn-lt"/>
              </a:rPr>
              <a:t>. </a:t>
            </a:r>
            <a:r>
              <a:rPr lang="en-US" dirty="0" err="1">
                <a:ea typeface="+mn-lt"/>
                <a:cs typeface="+mn-lt"/>
              </a:rPr>
              <a:t>Powstaje</a:t>
            </a:r>
            <a:r>
              <a:rPr lang="en-US" dirty="0">
                <a:ea typeface="+mn-lt"/>
                <a:cs typeface="+mn-lt"/>
              </a:rPr>
              <a:t> </a:t>
            </a:r>
            <a:r>
              <a:rPr lang="en-US" dirty="0" err="1">
                <a:ea typeface="+mn-lt"/>
                <a:cs typeface="+mn-lt"/>
              </a:rPr>
              <a:t>ona</a:t>
            </a:r>
            <a:r>
              <a:rPr lang="en-US" dirty="0">
                <a:ea typeface="+mn-lt"/>
                <a:cs typeface="+mn-lt"/>
              </a:rPr>
              <a:t>, </a:t>
            </a:r>
            <a:r>
              <a:rPr lang="en-US" dirty="0" err="1">
                <a:ea typeface="+mn-lt"/>
                <a:cs typeface="+mn-lt"/>
              </a:rPr>
              <a:t>gdy</a:t>
            </a:r>
            <a:r>
              <a:rPr lang="en-US" dirty="0">
                <a:ea typeface="+mn-lt"/>
                <a:cs typeface="+mn-lt"/>
              </a:rPr>
              <a:t> </a:t>
            </a:r>
            <a:r>
              <a:rPr lang="en-US" dirty="0" err="1">
                <a:ea typeface="+mn-lt"/>
                <a:cs typeface="+mn-lt"/>
              </a:rPr>
              <a:t>naładowane</a:t>
            </a:r>
            <a:r>
              <a:rPr lang="en-US" dirty="0">
                <a:ea typeface="+mn-lt"/>
                <a:cs typeface="+mn-lt"/>
              </a:rPr>
              <a:t> </a:t>
            </a:r>
            <a:r>
              <a:rPr lang="en-US" dirty="0" err="1">
                <a:ea typeface="+mn-lt"/>
                <a:cs typeface="+mn-lt"/>
              </a:rPr>
              <a:t>elektrycznie</a:t>
            </a:r>
            <a:r>
              <a:rPr lang="en-US" dirty="0">
                <a:ea typeface="+mn-lt"/>
                <a:cs typeface="+mn-lt"/>
              </a:rPr>
              <a:t> </a:t>
            </a:r>
            <a:r>
              <a:rPr lang="en-US" dirty="0" err="1">
                <a:ea typeface="+mn-lt"/>
                <a:cs typeface="+mn-lt"/>
              </a:rPr>
              <a:t>cząstki</a:t>
            </a:r>
            <a:r>
              <a:rPr lang="en-US" dirty="0">
                <a:ea typeface="+mn-lt"/>
                <a:cs typeface="+mn-lt"/>
              </a:rPr>
              <a:t> ze </a:t>
            </a:r>
            <a:r>
              <a:rPr lang="en-US" dirty="0" err="1">
                <a:ea typeface="+mn-lt"/>
                <a:cs typeface="+mn-lt"/>
              </a:rPr>
              <a:t>Słońca</a:t>
            </a:r>
            <a:r>
              <a:rPr lang="en-US" dirty="0">
                <a:ea typeface="+mn-lt"/>
                <a:cs typeface="+mn-lt"/>
              </a:rPr>
              <a:t> </a:t>
            </a:r>
            <a:r>
              <a:rPr lang="en-US" dirty="0" err="1">
                <a:ea typeface="+mn-lt"/>
                <a:cs typeface="+mn-lt"/>
              </a:rPr>
              <a:t>dotrą</a:t>
            </a:r>
            <a:r>
              <a:rPr lang="en-US" dirty="0">
                <a:ea typeface="+mn-lt"/>
                <a:cs typeface="+mn-lt"/>
              </a:rPr>
              <a:t> do </a:t>
            </a:r>
            <a:r>
              <a:rPr lang="en-US" dirty="0" err="1">
                <a:ea typeface="+mn-lt"/>
                <a:cs typeface="+mn-lt"/>
              </a:rPr>
              <a:t>atmosfery</a:t>
            </a:r>
            <a:r>
              <a:rPr lang="en-US" dirty="0">
                <a:ea typeface="+mn-lt"/>
                <a:cs typeface="+mn-lt"/>
              </a:rPr>
              <a:t> </a:t>
            </a:r>
            <a:r>
              <a:rPr lang="en-US" dirty="0" err="1">
                <a:ea typeface="+mn-lt"/>
                <a:cs typeface="+mn-lt"/>
              </a:rPr>
              <a:t>ziemskiej</a:t>
            </a:r>
            <a:r>
              <a:rPr lang="en-US" dirty="0">
                <a:ea typeface="+mn-lt"/>
                <a:cs typeface="+mn-lt"/>
              </a:rPr>
              <a:t>.</a:t>
            </a:r>
            <a:endParaRPr lang="en-US">
              <a:cs typeface="Arial" panose="020B0604020202020204"/>
            </a:endParaRPr>
          </a:p>
        </p:txBody>
      </p:sp>
      <p:pic>
        <p:nvPicPr>
          <p:cNvPr id="4" name="Obraz 4" descr="Obraz zawierający woda, zielony, góra, mężczyzna&#10;&#10;Opis wygenerowany przy bardzo wysokim poziomie pewności">
            <a:extLst>
              <a:ext uri="{FF2B5EF4-FFF2-40B4-BE49-F238E27FC236}">
                <a16:creationId xmlns:a16="http://schemas.microsoft.com/office/drawing/2014/main" id="{11DC5363-05D4-448A-9D32-14E3D5DBEAD4}"/>
              </a:ext>
            </a:extLst>
          </p:cNvPr>
          <p:cNvPicPr>
            <a:picLocks noChangeAspect="1"/>
          </p:cNvPicPr>
          <p:nvPr/>
        </p:nvPicPr>
        <p:blipFill rotWithShape="1">
          <a:blip r:embed="rId5"/>
          <a:srcRect r="5362" b="-1"/>
          <a:stretch/>
        </p:blipFill>
        <p:spPr>
          <a:xfrm>
            <a:off x="4472210" y="1222345"/>
            <a:ext cx="6486539" cy="454407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id="{077B37DB-795D-401A-A385-ED1732291128}"/>
              </a:ext>
            </a:extLst>
          </p:cNvPr>
          <p:cNvSpPr txBox="1"/>
          <p:nvPr/>
        </p:nvSpPr>
        <p:spPr>
          <a:xfrm>
            <a:off x="4669183" y="605182"/>
            <a:ext cx="61004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ea typeface="+mn-lt"/>
                <a:cs typeface="+mn-lt"/>
              </a:rPr>
              <a:t>Zorza polarna nad norweskim archipelagiem Spitsbergen</a:t>
            </a:r>
            <a:endParaRPr lang="pl-PL" dirty="0"/>
          </a:p>
        </p:txBody>
      </p:sp>
    </p:spTree>
    <p:extLst>
      <p:ext uri="{BB962C8B-B14F-4D97-AF65-F5344CB8AC3E}">
        <p14:creationId xmlns:p14="http://schemas.microsoft.com/office/powerpoint/2010/main" val="51015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0C8693A-B687-4F5E-B86B-B4F11D523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51084F9-D042-49BE-9E1A-43E583B98F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EE65CA45-264D-4FD3-9249-3CB04EC97E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E7B58214-716F-43B8-8272-85CE2B9AB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A5C070E-7DB1-4147-B6A8-D14B9C40E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31070C9-36CD-4B65-8159-324995821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3AE4193C-CFCC-4A1D-BD40-F8A5F2389F24}"/>
              </a:ext>
            </a:extLst>
          </p:cNvPr>
          <p:cNvSpPr txBox="1"/>
          <p:nvPr/>
        </p:nvSpPr>
        <p:spPr>
          <a:xfrm>
            <a:off x="1003979" y="1014029"/>
            <a:ext cx="3283645" cy="5698523"/>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lnSpc>
                <a:spcPct val="120000"/>
              </a:lnSpc>
              <a:spcAft>
                <a:spcPts val="600"/>
              </a:spcAft>
              <a:buClr>
                <a:schemeClr val="accent6"/>
              </a:buClr>
              <a:buSzPct val="90000"/>
              <a:buFont typeface="Wingdings" panose="05000000000000000000" pitchFamily="2" charset="2"/>
              <a:buChar char="§"/>
            </a:pPr>
            <a:r>
              <a:rPr lang="en-US" sz="2000" dirty="0"/>
              <a:t>Tundra ma </a:t>
            </a:r>
            <a:r>
              <a:rPr lang="en-US" sz="2000" dirty="0" err="1"/>
              <a:t>niewielu</a:t>
            </a:r>
            <a:r>
              <a:rPr lang="en-US" sz="2000" dirty="0"/>
              <a:t> </a:t>
            </a:r>
            <a:r>
              <a:rPr lang="en-US" sz="2000" dirty="0" err="1"/>
              <a:t>mieszkańców</a:t>
            </a:r>
            <a:r>
              <a:rPr lang="en-US" sz="2000" dirty="0"/>
              <a:t>. </a:t>
            </a:r>
            <a:r>
              <a:rPr lang="en-US" sz="2000" dirty="0" err="1"/>
              <a:t>Jakakolwiek</a:t>
            </a:r>
            <a:r>
              <a:rPr lang="en-US" sz="2000" dirty="0"/>
              <a:t> </a:t>
            </a:r>
            <a:r>
              <a:rPr lang="en-US" sz="2000" dirty="0" err="1"/>
              <a:t>działalność</a:t>
            </a:r>
            <a:r>
              <a:rPr lang="en-US" sz="2000" dirty="0"/>
              <a:t> </a:t>
            </a:r>
            <a:r>
              <a:rPr lang="en-US" sz="2000" dirty="0" err="1"/>
              <a:t>rolnicza</a:t>
            </a:r>
            <a:r>
              <a:rPr lang="en-US" sz="2000" dirty="0"/>
              <a:t> </a:t>
            </a:r>
            <a:r>
              <a:rPr lang="en-US" sz="2000" dirty="0" err="1"/>
              <a:t>poza</a:t>
            </a:r>
            <a:r>
              <a:rPr lang="en-US" sz="2000" dirty="0"/>
              <a:t> </a:t>
            </a:r>
            <a:r>
              <a:rPr lang="en-US" sz="2000" dirty="0" err="1"/>
              <a:t>pasterstwem</a:t>
            </a:r>
            <a:r>
              <a:rPr lang="en-US" sz="2000" dirty="0"/>
              <a:t> jest </a:t>
            </a:r>
            <a:r>
              <a:rPr lang="en-US" sz="2000" dirty="0" err="1"/>
              <a:t>tu</a:t>
            </a:r>
            <a:r>
              <a:rPr lang="en-US" sz="2000" dirty="0"/>
              <a:t> </a:t>
            </a:r>
            <a:r>
              <a:rPr lang="en-US" sz="2000" dirty="0" err="1"/>
              <a:t>niemożliwa</a:t>
            </a:r>
            <a:r>
              <a:rPr lang="en-US" sz="2000" dirty="0"/>
              <a:t> – </a:t>
            </a:r>
            <a:r>
              <a:rPr lang="en-US" sz="2000" dirty="0" err="1"/>
              <a:t>gleby</a:t>
            </a:r>
            <a:r>
              <a:rPr lang="en-US" sz="2000" dirty="0"/>
              <a:t> </a:t>
            </a:r>
            <a:r>
              <a:rPr lang="en-US" sz="2000" dirty="0" err="1"/>
              <a:t>są</a:t>
            </a:r>
            <a:r>
              <a:rPr lang="en-US" sz="2000" dirty="0"/>
              <a:t> </a:t>
            </a:r>
            <a:r>
              <a:rPr lang="en-US" sz="2000" dirty="0" err="1"/>
              <a:t>zbyt</a:t>
            </a:r>
            <a:r>
              <a:rPr lang="en-US" sz="2000" dirty="0"/>
              <a:t> </a:t>
            </a:r>
            <a:r>
              <a:rPr lang="en-US" sz="2000" dirty="0" err="1"/>
              <a:t>ubogie</a:t>
            </a:r>
            <a:r>
              <a:rPr lang="en-US" sz="2000" dirty="0"/>
              <a:t>, </a:t>
            </a:r>
            <a:r>
              <a:rPr lang="en-US" sz="2000" dirty="0" err="1"/>
              <a:t>temperatury</a:t>
            </a:r>
            <a:r>
              <a:rPr lang="en-US" sz="2000" dirty="0"/>
              <a:t> za </a:t>
            </a:r>
            <a:r>
              <a:rPr lang="en-US" sz="2000" dirty="0" err="1"/>
              <a:t>niskie</a:t>
            </a:r>
            <a:r>
              <a:rPr lang="en-US" sz="2000" dirty="0"/>
              <a:t>, a </a:t>
            </a:r>
            <a:r>
              <a:rPr lang="en-US" sz="2000" dirty="0" err="1"/>
              <a:t>wiatr</a:t>
            </a:r>
            <a:r>
              <a:rPr lang="en-US" sz="2000" dirty="0"/>
              <a:t> – </a:t>
            </a:r>
            <a:r>
              <a:rPr lang="en-US" sz="2000" dirty="0" err="1"/>
              <a:t>zbyt</a:t>
            </a:r>
            <a:r>
              <a:rPr lang="en-US" sz="2000" dirty="0"/>
              <a:t> </a:t>
            </a:r>
            <a:r>
              <a:rPr lang="en-US" sz="2000" dirty="0" err="1"/>
              <a:t>silny</a:t>
            </a:r>
            <a:r>
              <a:rPr lang="en-US" sz="2000" dirty="0"/>
              <a:t>.</a:t>
            </a:r>
          </a:p>
          <a:p>
            <a:pPr defTabSz="914400">
              <a:lnSpc>
                <a:spcPct val="120000"/>
              </a:lnSpc>
              <a:spcAft>
                <a:spcPts val="600"/>
              </a:spcAft>
              <a:buClr>
                <a:schemeClr val="accent6"/>
              </a:buClr>
              <a:buSzPct val="90000"/>
              <a:buFont typeface="Wingdings" panose="05000000000000000000" pitchFamily="2" charset="2"/>
              <a:buChar char="§"/>
            </a:pPr>
            <a:endParaRPr lang="en-US" sz="2000" dirty="0"/>
          </a:p>
          <a:p>
            <a:pPr defTabSz="914400">
              <a:lnSpc>
                <a:spcPct val="120000"/>
              </a:lnSpc>
              <a:spcAft>
                <a:spcPts val="600"/>
              </a:spcAft>
              <a:buClr>
                <a:schemeClr val="accent6"/>
              </a:buClr>
              <a:buSzPct val="90000"/>
              <a:buFont typeface="Wingdings" panose="05000000000000000000" pitchFamily="2" charset="2"/>
              <a:buChar char="§"/>
            </a:pPr>
            <a:r>
              <a:rPr lang="en-US" sz="2000" dirty="0"/>
              <a:t> </a:t>
            </a:r>
            <a:r>
              <a:rPr lang="en-US" sz="2000" dirty="0" err="1"/>
              <a:t>Tutejsi</a:t>
            </a:r>
            <a:r>
              <a:rPr lang="en-US" sz="2000" dirty="0"/>
              <a:t> </a:t>
            </a:r>
            <a:r>
              <a:rPr lang="en-US" sz="2000" dirty="0" err="1"/>
              <a:t>mieszkańcy</a:t>
            </a:r>
            <a:r>
              <a:rPr lang="en-US" sz="2000" dirty="0"/>
              <a:t> </a:t>
            </a:r>
            <a:r>
              <a:rPr lang="en-US" sz="2000" dirty="0" err="1"/>
              <a:t>żyją</a:t>
            </a:r>
            <a:r>
              <a:rPr lang="en-US" sz="2000" dirty="0"/>
              <a:t> </a:t>
            </a:r>
            <a:r>
              <a:rPr lang="en-US" sz="2000" dirty="0" err="1"/>
              <a:t>głównie</a:t>
            </a:r>
            <a:r>
              <a:rPr lang="en-US" sz="2000" dirty="0"/>
              <a:t> z </a:t>
            </a:r>
            <a:r>
              <a:rPr lang="en-US" sz="2000" dirty="0" err="1"/>
              <a:t>rybołówstwa</a:t>
            </a:r>
            <a:r>
              <a:rPr lang="en-US" sz="2000" dirty="0"/>
              <a:t>, </a:t>
            </a:r>
            <a:r>
              <a:rPr lang="en-US" sz="2000" dirty="0" err="1"/>
              <a:t>polowania</a:t>
            </a:r>
            <a:r>
              <a:rPr lang="en-US" sz="2000" dirty="0"/>
              <a:t> </a:t>
            </a:r>
            <a:r>
              <a:rPr lang="en-US" sz="2000" dirty="0" err="1"/>
              <a:t>na</a:t>
            </a:r>
            <a:r>
              <a:rPr lang="en-US" sz="2000" dirty="0"/>
              <a:t> </a:t>
            </a:r>
            <a:r>
              <a:rPr lang="en-US" sz="2000" dirty="0" err="1"/>
              <a:t>inne</a:t>
            </a:r>
            <a:r>
              <a:rPr lang="en-US" sz="2000" dirty="0"/>
              <a:t> </a:t>
            </a:r>
            <a:r>
              <a:rPr lang="en-US" sz="2000" dirty="0" err="1"/>
              <a:t>zwierzęta</a:t>
            </a:r>
            <a:r>
              <a:rPr lang="en-US" sz="2000" dirty="0"/>
              <a:t> </a:t>
            </a:r>
            <a:r>
              <a:rPr lang="en-US" sz="2000" dirty="0" err="1"/>
              <a:t>morskie</a:t>
            </a:r>
            <a:r>
              <a:rPr lang="en-US" sz="2000" dirty="0"/>
              <a:t> (w </a:t>
            </a:r>
            <a:r>
              <a:rPr lang="en-US" sz="2000" dirty="0" err="1"/>
              <a:t>tym</a:t>
            </a:r>
            <a:r>
              <a:rPr lang="en-US" sz="2000" dirty="0"/>
              <a:t> </a:t>
            </a:r>
            <a:r>
              <a:rPr lang="en-US" sz="2000" dirty="0" err="1"/>
              <a:t>foki</a:t>
            </a:r>
            <a:r>
              <a:rPr lang="en-US" sz="2000" dirty="0"/>
              <a:t> </a:t>
            </a:r>
            <a:r>
              <a:rPr lang="en-US" sz="2000" dirty="0" err="1"/>
              <a:t>i</a:t>
            </a:r>
            <a:r>
              <a:rPr lang="en-US" sz="2000" dirty="0"/>
              <a:t> </a:t>
            </a:r>
            <a:r>
              <a:rPr lang="en-US" sz="2000" dirty="0" err="1"/>
              <a:t>wieloryby</a:t>
            </a:r>
            <a:r>
              <a:rPr lang="en-US" sz="2000" dirty="0"/>
              <a:t>), a </a:t>
            </a:r>
            <a:r>
              <a:rPr lang="en-US" sz="2000" dirty="0" err="1"/>
              <a:t>także</a:t>
            </a:r>
            <a:r>
              <a:rPr lang="en-US" sz="2000" dirty="0"/>
              <a:t> </a:t>
            </a:r>
            <a:r>
              <a:rPr lang="en-US" sz="2000" dirty="0" err="1"/>
              <a:t>na</a:t>
            </a:r>
            <a:r>
              <a:rPr lang="en-US" sz="2000" dirty="0"/>
              <a:t> </a:t>
            </a:r>
            <a:r>
              <a:rPr lang="en-US" sz="2000" dirty="0" err="1"/>
              <a:t>zwierzęta</a:t>
            </a:r>
            <a:r>
              <a:rPr lang="en-US" sz="2000" dirty="0"/>
              <a:t> </a:t>
            </a:r>
            <a:r>
              <a:rPr lang="en-US" sz="2000" dirty="0" err="1"/>
              <a:t>lądowe</a:t>
            </a:r>
            <a:r>
              <a:rPr lang="en-US" sz="2000" dirty="0"/>
              <a:t>.</a:t>
            </a:r>
            <a:endParaRPr lang="en-US" sz="2000">
              <a:cs typeface="Arial"/>
            </a:endParaRPr>
          </a:p>
        </p:txBody>
      </p:sp>
      <p:pic>
        <p:nvPicPr>
          <p:cNvPr id="5" name="Obraz 5" descr="Obraz zawierający śnieg, zewnętrzne, góra, przyroda&#10;&#10;Opis wygenerowany przy bardzo wysokim poziomie pewności">
            <a:extLst>
              <a:ext uri="{FF2B5EF4-FFF2-40B4-BE49-F238E27FC236}">
                <a16:creationId xmlns:a16="http://schemas.microsoft.com/office/drawing/2014/main" id="{997C8C42-354E-4EDA-9374-D2C62A673DB5}"/>
              </a:ext>
            </a:extLst>
          </p:cNvPr>
          <p:cNvPicPr>
            <a:picLocks noGrp="1" noChangeAspect="1"/>
          </p:cNvPicPr>
          <p:nvPr>
            <p:ph idx="1"/>
          </p:nvPr>
        </p:nvPicPr>
        <p:blipFill rotWithShape="1">
          <a:blip r:embed="rId5"/>
          <a:srcRect r="20363" b="2"/>
          <a:stretch/>
        </p:blipFill>
        <p:spPr>
          <a:xfrm>
            <a:off x="4240297" y="1873910"/>
            <a:ext cx="6950364" cy="484225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89C35FB2-5194-4BE0-92D0-464E2B711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8879D17E-999E-4FF6-802E-15A193C91582}"/>
              </a:ext>
            </a:extLst>
          </p:cNvPr>
          <p:cNvSpPr txBox="1"/>
          <p:nvPr/>
        </p:nvSpPr>
        <p:spPr>
          <a:xfrm>
            <a:off x="2835275" y="372579"/>
            <a:ext cx="59568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l-PL" sz="3600" dirty="0"/>
              <a:t>2. Mieszkańcy tundry</a:t>
            </a:r>
            <a:endParaRPr lang="pl-PL" sz="3600" dirty="0">
              <a:cs typeface="Arial"/>
            </a:endParaRPr>
          </a:p>
        </p:txBody>
      </p:sp>
    </p:spTree>
    <p:extLst>
      <p:ext uri="{BB962C8B-B14F-4D97-AF65-F5344CB8AC3E}">
        <p14:creationId xmlns:p14="http://schemas.microsoft.com/office/powerpoint/2010/main" val="10297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7">
            <a:extLst>
              <a:ext uri="{FF2B5EF4-FFF2-40B4-BE49-F238E27FC236}">
                <a16:creationId xmlns:a16="http://schemas.microsoft.com/office/drawing/2014/main" id="{79454FAC-9C5A-44D6-9DE9-200D463273F1}"/>
              </a:ext>
            </a:extLst>
          </p:cNvPr>
          <p:cNvPicPr>
            <a:picLocks noGrp="1" noChangeAspect="1"/>
          </p:cNvPicPr>
          <p:nvPr>
            <p:ph sz="half" idx="2"/>
          </p:nvPr>
        </p:nvPicPr>
        <p:blipFill>
          <a:blip r:embed="rId2"/>
          <a:stretch>
            <a:fillRect/>
          </a:stretch>
        </p:blipFill>
        <p:spPr>
          <a:xfrm>
            <a:off x="1803629" y="907680"/>
            <a:ext cx="3815282" cy="5180737"/>
          </a:xfrm>
        </p:spPr>
      </p:pic>
      <p:pic>
        <p:nvPicPr>
          <p:cNvPr id="8" name="Obraz 8">
            <a:extLst>
              <a:ext uri="{FF2B5EF4-FFF2-40B4-BE49-F238E27FC236}">
                <a16:creationId xmlns:a16="http://schemas.microsoft.com/office/drawing/2014/main" id="{D140A90D-A601-4BAC-ACB2-1A679DC831CA}"/>
              </a:ext>
            </a:extLst>
          </p:cNvPr>
          <p:cNvPicPr>
            <a:picLocks noChangeAspect="1"/>
          </p:cNvPicPr>
          <p:nvPr/>
        </p:nvPicPr>
        <p:blipFill>
          <a:blip r:embed="rId3"/>
          <a:stretch>
            <a:fillRect/>
          </a:stretch>
        </p:blipFill>
        <p:spPr>
          <a:xfrm>
            <a:off x="6642516" y="951948"/>
            <a:ext cx="3810271" cy="5174974"/>
          </a:xfrm>
          <a:prstGeom prst="rect">
            <a:avLst/>
          </a:prstGeom>
        </p:spPr>
      </p:pic>
    </p:spTree>
    <p:extLst>
      <p:ext uri="{BB962C8B-B14F-4D97-AF65-F5344CB8AC3E}">
        <p14:creationId xmlns:p14="http://schemas.microsoft.com/office/powerpoint/2010/main" val="3651133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8" name="Rectangle 40">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42">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0" name="Picture 44">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2" name="Rectangle 46">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8">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3AE4193C-CFCC-4A1D-BD40-F8A5F2389F24}"/>
              </a:ext>
            </a:extLst>
          </p:cNvPr>
          <p:cNvSpPr txBox="1"/>
          <p:nvPr/>
        </p:nvSpPr>
        <p:spPr>
          <a:xfrm>
            <a:off x="1589283" y="3421507"/>
            <a:ext cx="9207659" cy="39978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10000"/>
              </a:lnSpc>
              <a:spcAft>
                <a:spcPts val="600"/>
              </a:spcAft>
              <a:buClr>
                <a:schemeClr val="accent6"/>
              </a:buClr>
              <a:buSzPct val="90000"/>
              <a:buFont typeface="Wingdings" panose="05000000000000000000" pitchFamily="2" charset="2"/>
              <a:buChar char="§"/>
            </a:pPr>
            <a:r>
              <a:rPr lang="en-US" sz="2000" err="1"/>
              <a:t>Pierwotnymi</a:t>
            </a:r>
            <a:r>
              <a:rPr lang="en-US" sz="2000" dirty="0"/>
              <a:t> </a:t>
            </a:r>
            <a:r>
              <a:rPr lang="en-US" sz="2000" err="1"/>
              <a:t>mieszkańcami</a:t>
            </a:r>
            <a:r>
              <a:rPr lang="en-US" sz="2000" dirty="0"/>
              <a:t> </a:t>
            </a:r>
            <a:r>
              <a:rPr lang="en-US" sz="2000" err="1"/>
              <a:t>tundry</a:t>
            </a:r>
            <a:r>
              <a:rPr lang="en-US" sz="2000" dirty="0"/>
              <a:t> w </a:t>
            </a:r>
            <a:r>
              <a:rPr lang="en-US" sz="2000" err="1"/>
              <a:t>Ameryce</a:t>
            </a:r>
            <a:r>
              <a:rPr lang="en-US" sz="2000" dirty="0"/>
              <a:t> </a:t>
            </a:r>
            <a:r>
              <a:rPr lang="en-US" sz="2000" err="1"/>
              <a:t>Północnej</a:t>
            </a:r>
            <a:r>
              <a:rPr lang="en-US" sz="2000" dirty="0"/>
              <a:t> </a:t>
            </a:r>
            <a:r>
              <a:rPr lang="en-US" sz="2000" err="1"/>
              <a:t>są</a:t>
            </a:r>
            <a:r>
              <a:rPr lang="en-US" sz="2000" dirty="0"/>
              <a:t> </a:t>
            </a:r>
            <a:r>
              <a:rPr lang="en-US" sz="2000" b="1" err="1">
                <a:solidFill>
                  <a:srgbClr val="FFFF00"/>
                </a:solidFill>
              </a:rPr>
              <a:t>Inuici</a:t>
            </a:r>
            <a:r>
              <a:rPr lang="en-US" sz="2000" dirty="0"/>
              <a:t> (</a:t>
            </a:r>
            <a:r>
              <a:rPr lang="en-US" sz="2000" err="1"/>
              <a:t>nazywani</a:t>
            </a:r>
            <a:r>
              <a:rPr lang="en-US" sz="2000" dirty="0"/>
              <a:t> </a:t>
            </a:r>
            <a:r>
              <a:rPr lang="en-US" sz="2000" err="1"/>
              <a:t>także</a:t>
            </a:r>
            <a:r>
              <a:rPr lang="en-US" sz="2000" dirty="0"/>
              <a:t> </a:t>
            </a:r>
            <a:r>
              <a:rPr lang="en-US" sz="2000" err="1"/>
              <a:t>Eskimosami</a:t>
            </a:r>
            <a:r>
              <a:rPr lang="en-US" sz="2000" dirty="0"/>
              <a:t>). </a:t>
            </a:r>
            <a:r>
              <a:rPr lang="en-US" sz="2000" err="1"/>
              <a:t>Północne</a:t>
            </a:r>
            <a:r>
              <a:rPr lang="en-US" sz="2000" dirty="0"/>
              <a:t> </a:t>
            </a:r>
            <a:r>
              <a:rPr lang="en-US" sz="2000" err="1"/>
              <a:t>obszary</a:t>
            </a:r>
            <a:r>
              <a:rPr lang="en-US" sz="2000" dirty="0"/>
              <a:t> </a:t>
            </a:r>
            <a:r>
              <a:rPr lang="en-US" sz="2000" err="1"/>
              <a:t>Norwegii</a:t>
            </a:r>
            <a:r>
              <a:rPr lang="en-US" sz="2000" dirty="0"/>
              <a:t>, </a:t>
            </a:r>
            <a:r>
              <a:rPr lang="en-US" sz="2000" err="1"/>
              <a:t>Szwecji</a:t>
            </a:r>
            <a:r>
              <a:rPr lang="en-US" sz="2000" dirty="0"/>
              <a:t>, </a:t>
            </a:r>
            <a:r>
              <a:rPr lang="en-US" sz="2000" err="1"/>
              <a:t>Finlandii</a:t>
            </a:r>
            <a:r>
              <a:rPr lang="en-US" sz="2000" dirty="0"/>
              <a:t> </a:t>
            </a:r>
            <a:r>
              <a:rPr lang="en-US" sz="2000" err="1"/>
              <a:t>i</a:t>
            </a:r>
            <a:r>
              <a:rPr lang="en-US" sz="2000" dirty="0"/>
              <a:t> </a:t>
            </a:r>
            <a:r>
              <a:rPr lang="en-US" sz="2000" err="1"/>
              <a:t>europejskiej</a:t>
            </a:r>
            <a:r>
              <a:rPr lang="en-US" sz="2000" dirty="0"/>
              <a:t> </a:t>
            </a:r>
            <a:r>
              <a:rPr lang="en-US" sz="2000" err="1"/>
              <a:t>części</a:t>
            </a:r>
            <a:r>
              <a:rPr lang="en-US" sz="2000" dirty="0"/>
              <a:t> </a:t>
            </a:r>
            <a:r>
              <a:rPr lang="en-US" sz="2000" err="1"/>
              <a:t>Rosji</a:t>
            </a:r>
            <a:r>
              <a:rPr lang="en-US" sz="2000" dirty="0"/>
              <a:t> </a:t>
            </a:r>
            <a:r>
              <a:rPr lang="en-US" sz="2000" err="1"/>
              <a:t>zamieszkują</a:t>
            </a:r>
            <a:r>
              <a:rPr lang="en-US" sz="2000" dirty="0"/>
              <a:t> </a:t>
            </a:r>
            <a:r>
              <a:rPr lang="en-US" sz="2000" b="1" err="1"/>
              <a:t>Lapończycy</a:t>
            </a:r>
            <a:r>
              <a:rPr lang="en-US" sz="2000" dirty="0"/>
              <a:t>, </a:t>
            </a:r>
            <a:r>
              <a:rPr lang="en-US" sz="2000" err="1"/>
              <a:t>którzy</a:t>
            </a:r>
            <a:r>
              <a:rPr lang="en-US" sz="2000" dirty="0"/>
              <a:t> </a:t>
            </a:r>
            <a:r>
              <a:rPr lang="en-US" sz="2000" err="1"/>
              <a:t>poza</a:t>
            </a:r>
            <a:r>
              <a:rPr lang="en-US" sz="2000" dirty="0"/>
              <a:t> </a:t>
            </a:r>
            <a:r>
              <a:rPr lang="en-US" sz="2000" err="1"/>
              <a:t>polowaniem</a:t>
            </a:r>
            <a:r>
              <a:rPr lang="en-US" sz="2000" dirty="0"/>
              <a:t> </a:t>
            </a:r>
            <a:r>
              <a:rPr lang="en-US" sz="2000" err="1"/>
              <a:t>i</a:t>
            </a:r>
            <a:r>
              <a:rPr lang="en-US" sz="2000" dirty="0"/>
              <a:t> </a:t>
            </a:r>
            <a:r>
              <a:rPr lang="en-US" sz="2000" err="1"/>
              <a:t>rybołówstwem</a:t>
            </a:r>
            <a:r>
              <a:rPr lang="en-US" sz="2000" dirty="0"/>
              <a:t> </a:t>
            </a:r>
            <a:r>
              <a:rPr lang="en-US" sz="2000" err="1"/>
              <a:t>trudnią</a:t>
            </a:r>
            <a:r>
              <a:rPr lang="en-US" sz="2000" dirty="0"/>
              <a:t> </a:t>
            </a:r>
            <a:r>
              <a:rPr lang="en-US" sz="2000" err="1"/>
              <a:t>się</a:t>
            </a:r>
            <a:r>
              <a:rPr lang="en-US" sz="2000" dirty="0"/>
              <a:t> </a:t>
            </a:r>
            <a:r>
              <a:rPr lang="en-US" sz="2000" err="1"/>
              <a:t>głównie</a:t>
            </a:r>
            <a:r>
              <a:rPr lang="en-US" sz="2000" dirty="0"/>
              <a:t> </a:t>
            </a:r>
            <a:r>
              <a:rPr lang="en-US" sz="2000" err="1"/>
              <a:t>hodowlą</a:t>
            </a:r>
            <a:r>
              <a:rPr lang="en-US" sz="2000" dirty="0"/>
              <a:t> </a:t>
            </a:r>
            <a:r>
              <a:rPr lang="en-US" sz="2000" err="1"/>
              <a:t>reniferów</a:t>
            </a:r>
            <a:r>
              <a:rPr lang="en-US" sz="2000" dirty="0"/>
              <a:t>. </a:t>
            </a:r>
            <a:r>
              <a:rPr lang="en-US" sz="2000" err="1"/>
              <a:t>Podobne</a:t>
            </a:r>
            <a:r>
              <a:rPr lang="en-US" sz="2000" dirty="0"/>
              <a:t> </a:t>
            </a:r>
            <a:r>
              <a:rPr lang="en-US" sz="2000" err="1"/>
              <a:t>zajęcia</a:t>
            </a:r>
            <a:r>
              <a:rPr lang="en-US" sz="2000" dirty="0"/>
              <a:t> </a:t>
            </a:r>
            <a:r>
              <a:rPr lang="en-US" sz="2000" err="1"/>
              <a:t>wykonują</a:t>
            </a:r>
            <a:r>
              <a:rPr lang="en-US" sz="2000" dirty="0"/>
              <a:t> </a:t>
            </a:r>
            <a:r>
              <a:rPr lang="en-US" sz="2000" err="1"/>
              <a:t>członkowie</a:t>
            </a:r>
            <a:r>
              <a:rPr lang="en-US" sz="2000" dirty="0"/>
              <a:t> </a:t>
            </a:r>
            <a:r>
              <a:rPr lang="en-US" sz="2000" err="1"/>
              <a:t>licznych</a:t>
            </a:r>
            <a:r>
              <a:rPr lang="en-US" sz="2000" dirty="0"/>
              <a:t>, ale </a:t>
            </a:r>
            <a:r>
              <a:rPr lang="en-US" sz="2000" err="1"/>
              <a:t>niewielkich</a:t>
            </a:r>
            <a:r>
              <a:rPr lang="en-US" sz="2000" dirty="0"/>
              <a:t> </a:t>
            </a:r>
            <a:r>
              <a:rPr lang="en-US" sz="2000" err="1"/>
              <a:t>narodów</a:t>
            </a:r>
            <a:r>
              <a:rPr lang="en-US" sz="2000" dirty="0"/>
              <a:t> </a:t>
            </a:r>
            <a:r>
              <a:rPr lang="en-US" sz="2000" err="1"/>
              <a:t>zamieszkujących</a:t>
            </a:r>
            <a:r>
              <a:rPr lang="en-US" sz="2000" dirty="0"/>
              <a:t> </a:t>
            </a:r>
            <a:r>
              <a:rPr lang="en-US" sz="2000" err="1"/>
              <a:t>rozległe</a:t>
            </a:r>
            <a:r>
              <a:rPr lang="en-US" sz="2000" dirty="0"/>
              <a:t> </a:t>
            </a:r>
            <a:r>
              <a:rPr lang="en-US" sz="2000" err="1"/>
              <a:t>obszary</a:t>
            </a:r>
            <a:r>
              <a:rPr lang="en-US" sz="2000" dirty="0"/>
              <a:t> </a:t>
            </a:r>
            <a:r>
              <a:rPr lang="en-US" sz="2000" err="1"/>
              <a:t>tundry</a:t>
            </a:r>
            <a:r>
              <a:rPr lang="en-US" sz="2000" dirty="0"/>
              <a:t> </a:t>
            </a:r>
            <a:r>
              <a:rPr lang="en-US" sz="2000" err="1"/>
              <a:t>syberyjskiej</a:t>
            </a:r>
            <a:r>
              <a:rPr lang="en-US" sz="2000" dirty="0"/>
              <a:t>, np. </a:t>
            </a:r>
            <a:r>
              <a:rPr lang="en-US" sz="2000" err="1"/>
              <a:t>Czukcze</a:t>
            </a:r>
            <a:r>
              <a:rPr lang="en-US" sz="2000" dirty="0"/>
              <a:t>.</a:t>
            </a:r>
            <a:endParaRPr lang="en-US" sz="2000" dirty="0">
              <a:cs typeface="Arial"/>
            </a:endParaRPr>
          </a:p>
        </p:txBody>
      </p:sp>
      <p:pic>
        <p:nvPicPr>
          <p:cNvPr id="5" name="Obraz 5" descr="Obraz zawierający zdjęcie&#10;&#10;Opis wygenerowany przy bardzo wysokim poziomie pewności">
            <a:extLst>
              <a:ext uri="{FF2B5EF4-FFF2-40B4-BE49-F238E27FC236}">
                <a16:creationId xmlns:a16="http://schemas.microsoft.com/office/drawing/2014/main" id="{997C8C42-354E-4EDA-9374-D2C62A673DB5}"/>
              </a:ext>
            </a:extLst>
          </p:cNvPr>
          <p:cNvPicPr>
            <a:picLocks noGrp="1" noChangeAspect="1"/>
          </p:cNvPicPr>
          <p:nvPr>
            <p:ph idx="1"/>
          </p:nvPr>
        </p:nvPicPr>
        <p:blipFill rotWithShape="1">
          <a:blip r:embed="rId5"/>
          <a:srcRect r="20363" b="2"/>
          <a:stretch/>
        </p:blipFill>
        <p:spPr>
          <a:xfrm>
            <a:off x="2572731" y="111482"/>
            <a:ext cx="7535669" cy="388345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3" name="Rectangle 52">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10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8" name="Rectangle 40">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42">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0" name="Picture 44">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2" name="Rectangle 46">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8">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3AE4193C-CFCC-4A1D-BD40-F8A5F2389F24}"/>
              </a:ext>
            </a:extLst>
          </p:cNvPr>
          <p:cNvSpPr txBox="1"/>
          <p:nvPr/>
        </p:nvSpPr>
        <p:spPr>
          <a:xfrm>
            <a:off x="1015023" y="3719681"/>
            <a:ext cx="10411397" cy="39978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110000"/>
              </a:lnSpc>
              <a:spcAft>
                <a:spcPts val="600"/>
              </a:spcAft>
              <a:buClr>
                <a:schemeClr val="accent6"/>
              </a:buClr>
              <a:buSzPct val="90000"/>
              <a:buFont typeface="Wingdings" panose="05000000000000000000" pitchFamily="2" charset="2"/>
              <a:buChar char="§"/>
            </a:pPr>
            <a:r>
              <a:rPr lang="en-US" sz="2000" dirty="0">
                <a:ea typeface="+mn-lt"/>
                <a:cs typeface="+mn-lt"/>
              </a:rPr>
              <a:t>Na </a:t>
            </a:r>
            <a:r>
              <a:rPr lang="en-US" sz="2000" dirty="0" err="1">
                <a:ea typeface="+mn-lt"/>
                <a:cs typeface="+mn-lt"/>
              </a:rPr>
              <a:t>obszarze</a:t>
            </a:r>
            <a:r>
              <a:rPr lang="en-US" sz="2000" dirty="0">
                <a:ea typeface="+mn-lt"/>
                <a:cs typeface="+mn-lt"/>
              </a:rPr>
              <a:t> </a:t>
            </a:r>
            <a:r>
              <a:rPr lang="en-US" sz="2000" dirty="0" err="1">
                <a:ea typeface="+mn-lt"/>
                <a:cs typeface="+mn-lt"/>
              </a:rPr>
              <a:t>tundry</a:t>
            </a:r>
            <a:r>
              <a:rPr lang="en-US" sz="2000" dirty="0">
                <a:ea typeface="+mn-lt"/>
                <a:cs typeface="+mn-lt"/>
              </a:rPr>
              <a:t> </a:t>
            </a:r>
            <a:r>
              <a:rPr lang="en-US" sz="2000" dirty="0" err="1">
                <a:ea typeface="+mn-lt"/>
                <a:cs typeface="+mn-lt"/>
              </a:rPr>
              <a:t>występują</a:t>
            </a:r>
            <a:r>
              <a:rPr lang="en-US" sz="2000" dirty="0">
                <a:ea typeface="+mn-lt"/>
                <a:cs typeface="+mn-lt"/>
              </a:rPr>
              <a:t> </a:t>
            </a:r>
            <a:r>
              <a:rPr lang="en-US" sz="2000" dirty="0" err="1">
                <a:ea typeface="+mn-lt"/>
                <a:cs typeface="+mn-lt"/>
              </a:rPr>
              <a:t>liczne</a:t>
            </a:r>
            <a:r>
              <a:rPr lang="en-US" sz="2000" dirty="0">
                <a:ea typeface="+mn-lt"/>
                <a:cs typeface="+mn-lt"/>
              </a:rPr>
              <a:t> </a:t>
            </a:r>
            <a:r>
              <a:rPr lang="en-US" sz="2000" dirty="0" err="1">
                <a:ea typeface="+mn-lt"/>
                <a:cs typeface="+mn-lt"/>
              </a:rPr>
              <a:t>surowce</a:t>
            </a:r>
            <a:r>
              <a:rPr lang="en-US" sz="2000" dirty="0">
                <a:ea typeface="+mn-lt"/>
                <a:cs typeface="+mn-lt"/>
              </a:rPr>
              <a:t>, np. </a:t>
            </a:r>
            <a:r>
              <a:rPr lang="en-US" sz="2000" dirty="0" err="1">
                <a:ea typeface="+mn-lt"/>
                <a:cs typeface="+mn-lt"/>
              </a:rPr>
              <a:t>złoża</a:t>
            </a:r>
            <a:r>
              <a:rPr lang="en-US" sz="2000" dirty="0">
                <a:ea typeface="+mn-lt"/>
                <a:cs typeface="+mn-lt"/>
              </a:rPr>
              <a:t> </a:t>
            </a:r>
            <a:r>
              <a:rPr lang="en-US" sz="2000" dirty="0" err="1">
                <a:ea typeface="+mn-lt"/>
                <a:cs typeface="+mn-lt"/>
              </a:rPr>
              <a:t>kamieni</a:t>
            </a:r>
            <a:r>
              <a:rPr lang="en-US" sz="2000" dirty="0">
                <a:ea typeface="+mn-lt"/>
                <a:cs typeface="+mn-lt"/>
              </a:rPr>
              <a:t> </a:t>
            </a:r>
            <a:r>
              <a:rPr lang="en-US" sz="2000" dirty="0" err="1">
                <a:ea typeface="+mn-lt"/>
                <a:cs typeface="+mn-lt"/>
              </a:rPr>
              <a:t>szlachetnych</a:t>
            </a:r>
            <a:r>
              <a:rPr lang="en-US" sz="2000" dirty="0">
                <a:ea typeface="+mn-lt"/>
                <a:cs typeface="+mn-lt"/>
              </a:rPr>
              <a:t> </a:t>
            </a:r>
            <a:r>
              <a:rPr lang="en-US" sz="2000" dirty="0" err="1">
                <a:ea typeface="+mn-lt"/>
                <a:cs typeface="+mn-lt"/>
              </a:rPr>
              <a:t>na</a:t>
            </a:r>
            <a:r>
              <a:rPr lang="en-US" sz="2000" dirty="0">
                <a:ea typeface="+mn-lt"/>
                <a:cs typeface="+mn-lt"/>
              </a:rPr>
              <a:t> </a:t>
            </a:r>
            <a:r>
              <a:rPr lang="en-US" sz="2000" dirty="0" err="1">
                <a:ea typeface="+mn-lt"/>
                <a:cs typeface="+mn-lt"/>
              </a:rPr>
              <a:t>Syberii</a:t>
            </a:r>
            <a:r>
              <a:rPr lang="en-US" sz="2000" dirty="0">
                <a:ea typeface="+mn-lt"/>
                <a:cs typeface="+mn-lt"/>
              </a:rPr>
              <a:t> </a:t>
            </a:r>
            <a:r>
              <a:rPr lang="en-US" sz="2000" dirty="0" err="1">
                <a:ea typeface="+mn-lt"/>
                <a:cs typeface="+mn-lt"/>
              </a:rPr>
              <a:t>czy</a:t>
            </a:r>
            <a:r>
              <a:rPr lang="en-US" sz="2000" dirty="0">
                <a:ea typeface="+mn-lt"/>
                <a:cs typeface="+mn-lt"/>
              </a:rPr>
              <a:t> </a:t>
            </a:r>
            <a:r>
              <a:rPr lang="en-US" sz="2000" dirty="0" err="1">
                <a:ea typeface="+mn-lt"/>
                <a:cs typeface="+mn-lt"/>
              </a:rPr>
              <a:t>ropa</a:t>
            </a:r>
            <a:r>
              <a:rPr lang="en-US" sz="2000" dirty="0">
                <a:ea typeface="+mn-lt"/>
                <a:cs typeface="+mn-lt"/>
              </a:rPr>
              <a:t> </a:t>
            </a:r>
            <a:r>
              <a:rPr lang="en-US" sz="2000" dirty="0" err="1">
                <a:ea typeface="+mn-lt"/>
                <a:cs typeface="+mn-lt"/>
              </a:rPr>
              <a:t>naftowa</a:t>
            </a:r>
            <a:r>
              <a:rPr lang="en-US" sz="2000" dirty="0">
                <a:ea typeface="+mn-lt"/>
                <a:cs typeface="+mn-lt"/>
              </a:rPr>
              <a:t> </a:t>
            </a:r>
            <a:r>
              <a:rPr lang="en-US" sz="2000" dirty="0" err="1">
                <a:ea typeface="+mn-lt"/>
                <a:cs typeface="+mn-lt"/>
              </a:rPr>
              <a:t>na</a:t>
            </a:r>
            <a:r>
              <a:rPr lang="en-US" sz="2000" dirty="0">
                <a:ea typeface="+mn-lt"/>
                <a:cs typeface="+mn-lt"/>
              </a:rPr>
              <a:t> </a:t>
            </a:r>
            <a:r>
              <a:rPr lang="en-US" sz="2000" dirty="0" err="1">
                <a:ea typeface="+mn-lt"/>
                <a:cs typeface="+mn-lt"/>
              </a:rPr>
              <a:t>Alasce</a:t>
            </a:r>
            <a:r>
              <a:rPr lang="en-US" sz="2000" dirty="0">
                <a:ea typeface="+mn-lt"/>
                <a:cs typeface="+mn-lt"/>
              </a:rPr>
              <a:t>. W </a:t>
            </a:r>
            <a:r>
              <a:rPr lang="en-US" sz="2000" dirty="0" err="1">
                <a:ea typeface="+mn-lt"/>
                <a:cs typeface="+mn-lt"/>
              </a:rPr>
              <a:t>zakładach</a:t>
            </a:r>
            <a:r>
              <a:rPr lang="en-US" sz="2000" dirty="0">
                <a:ea typeface="+mn-lt"/>
                <a:cs typeface="+mn-lt"/>
              </a:rPr>
              <a:t> </a:t>
            </a:r>
            <a:r>
              <a:rPr lang="en-US" sz="2000" dirty="0" err="1">
                <a:ea typeface="+mn-lt"/>
                <a:cs typeface="+mn-lt"/>
              </a:rPr>
              <a:t>przemysłowych</a:t>
            </a:r>
            <a:r>
              <a:rPr lang="en-US" sz="2000" dirty="0">
                <a:ea typeface="+mn-lt"/>
                <a:cs typeface="+mn-lt"/>
              </a:rPr>
              <a:t> </a:t>
            </a:r>
            <a:r>
              <a:rPr lang="en-US" sz="2000" dirty="0" err="1">
                <a:ea typeface="+mn-lt"/>
                <a:cs typeface="+mn-lt"/>
              </a:rPr>
              <a:t>pracują</a:t>
            </a:r>
            <a:r>
              <a:rPr lang="en-US" sz="2000" dirty="0">
                <a:ea typeface="+mn-lt"/>
                <a:cs typeface="+mn-lt"/>
              </a:rPr>
              <a:t> </a:t>
            </a:r>
            <a:r>
              <a:rPr lang="en-US" sz="2000" dirty="0" err="1">
                <a:ea typeface="+mn-lt"/>
                <a:cs typeface="+mn-lt"/>
              </a:rPr>
              <a:t>Rosjanie</a:t>
            </a:r>
            <a:r>
              <a:rPr lang="en-US" sz="2000" dirty="0">
                <a:ea typeface="+mn-lt"/>
                <a:cs typeface="+mn-lt"/>
              </a:rPr>
              <a:t>, </a:t>
            </a:r>
            <a:r>
              <a:rPr lang="en-US" sz="2000" dirty="0" err="1">
                <a:ea typeface="+mn-lt"/>
                <a:cs typeface="+mn-lt"/>
              </a:rPr>
              <a:t>Norwegowie</a:t>
            </a:r>
            <a:r>
              <a:rPr lang="en-US" sz="2000" dirty="0">
                <a:ea typeface="+mn-lt"/>
                <a:cs typeface="+mn-lt"/>
              </a:rPr>
              <a:t>, </a:t>
            </a:r>
            <a:r>
              <a:rPr lang="en-US" sz="2000" dirty="0" err="1">
                <a:ea typeface="+mn-lt"/>
                <a:cs typeface="+mn-lt"/>
              </a:rPr>
              <a:t>Amerykanie</a:t>
            </a:r>
            <a:r>
              <a:rPr lang="en-US" sz="2000" dirty="0">
                <a:ea typeface="+mn-lt"/>
                <a:cs typeface="+mn-lt"/>
              </a:rPr>
              <a:t>, </a:t>
            </a:r>
            <a:r>
              <a:rPr lang="en-US" sz="2000" dirty="0" err="1">
                <a:ea typeface="+mn-lt"/>
                <a:cs typeface="+mn-lt"/>
              </a:rPr>
              <a:t>Kanadyjczycy</a:t>
            </a:r>
            <a:r>
              <a:rPr lang="en-US" sz="2000" dirty="0">
                <a:ea typeface="+mn-lt"/>
                <a:cs typeface="+mn-lt"/>
              </a:rPr>
              <a:t> </a:t>
            </a:r>
            <a:r>
              <a:rPr lang="en-US" sz="2000" dirty="0" err="1">
                <a:ea typeface="+mn-lt"/>
                <a:cs typeface="+mn-lt"/>
              </a:rPr>
              <a:t>i</a:t>
            </a:r>
            <a:r>
              <a:rPr lang="en-US" sz="2000" dirty="0">
                <a:ea typeface="+mn-lt"/>
                <a:cs typeface="+mn-lt"/>
              </a:rPr>
              <a:t> </a:t>
            </a:r>
            <a:r>
              <a:rPr lang="en-US" sz="2000" dirty="0" err="1">
                <a:ea typeface="+mn-lt"/>
                <a:cs typeface="+mn-lt"/>
              </a:rPr>
              <a:t>inni</a:t>
            </a:r>
            <a:r>
              <a:rPr lang="en-US" sz="2000" dirty="0">
                <a:ea typeface="+mn-lt"/>
                <a:cs typeface="+mn-lt"/>
              </a:rPr>
              <a:t>. </a:t>
            </a:r>
            <a:r>
              <a:rPr lang="en-US" sz="2000" dirty="0" err="1">
                <a:ea typeface="+mn-lt"/>
                <a:cs typeface="+mn-lt"/>
              </a:rPr>
              <a:t>Niektórzy</a:t>
            </a:r>
            <a:r>
              <a:rPr lang="en-US" sz="2000" dirty="0">
                <a:ea typeface="+mn-lt"/>
                <a:cs typeface="+mn-lt"/>
              </a:rPr>
              <a:t> </a:t>
            </a:r>
            <a:r>
              <a:rPr lang="en-US" sz="2000" dirty="0" err="1">
                <a:ea typeface="+mn-lt"/>
                <a:cs typeface="+mn-lt"/>
              </a:rPr>
              <a:t>mieszkają</a:t>
            </a:r>
            <a:r>
              <a:rPr lang="en-US" sz="2000" dirty="0">
                <a:ea typeface="+mn-lt"/>
                <a:cs typeface="+mn-lt"/>
              </a:rPr>
              <a:t> </a:t>
            </a:r>
            <a:r>
              <a:rPr lang="en-US" sz="2000" dirty="0" err="1">
                <a:ea typeface="+mn-lt"/>
                <a:cs typeface="+mn-lt"/>
              </a:rPr>
              <a:t>na</a:t>
            </a:r>
            <a:r>
              <a:rPr lang="en-US" sz="2000" dirty="0">
                <a:ea typeface="+mn-lt"/>
                <a:cs typeface="+mn-lt"/>
              </a:rPr>
              <a:t> </a:t>
            </a:r>
            <a:r>
              <a:rPr lang="en-US" sz="2000" dirty="0" err="1">
                <a:ea typeface="+mn-lt"/>
                <a:cs typeface="+mn-lt"/>
              </a:rPr>
              <a:t>obszarze</a:t>
            </a:r>
            <a:r>
              <a:rPr lang="en-US" sz="2000" dirty="0">
                <a:ea typeface="+mn-lt"/>
                <a:cs typeface="+mn-lt"/>
              </a:rPr>
              <a:t> </a:t>
            </a:r>
            <a:r>
              <a:rPr lang="en-US" sz="2000" dirty="0" err="1">
                <a:ea typeface="+mn-lt"/>
                <a:cs typeface="+mn-lt"/>
              </a:rPr>
              <a:t>tundry</a:t>
            </a:r>
            <a:r>
              <a:rPr lang="en-US" sz="2000" dirty="0">
                <a:ea typeface="+mn-lt"/>
                <a:cs typeface="+mn-lt"/>
              </a:rPr>
              <a:t> </a:t>
            </a:r>
            <a:r>
              <a:rPr lang="en-US" sz="2000" dirty="0" err="1">
                <a:ea typeface="+mn-lt"/>
                <a:cs typeface="+mn-lt"/>
              </a:rPr>
              <a:t>na</a:t>
            </a:r>
            <a:r>
              <a:rPr lang="en-US" sz="2000" dirty="0">
                <a:ea typeface="+mn-lt"/>
                <a:cs typeface="+mn-lt"/>
              </a:rPr>
              <a:t> </a:t>
            </a:r>
            <a:r>
              <a:rPr lang="en-US" sz="2000" dirty="0" err="1">
                <a:ea typeface="+mn-lt"/>
                <a:cs typeface="+mn-lt"/>
              </a:rPr>
              <a:t>stałe</a:t>
            </a:r>
            <a:r>
              <a:rPr lang="en-US" sz="2000" dirty="0">
                <a:ea typeface="+mn-lt"/>
                <a:cs typeface="+mn-lt"/>
              </a:rPr>
              <a:t>, </a:t>
            </a:r>
            <a:r>
              <a:rPr lang="en-US" sz="2000" dirty="0" err="1">
                <a:ea typeface="+mn-lt"/>
                <a:cs typeface="+mn-lt"/>
              </a:rPr>
              <a:t>inni</a:t>
            </a:r>
            <a:r>
              <a:rPr lang="en-US" sz="2000" dirty="0">
                <a:ea typeface="+mn-lt"/>
                <a:cs typeface="+mn-lt"/>
              </a:rPr>
              <a:t> </a:t>
            </a:r>
            <a:r>
              <a:rPr lang="en-US" sz="2000" dirty="0" err="1">
                <a:ea typeface="+mn-lt"/>
                <a:cs typeface="+mn-lt"/>
              </a:rPr>
              <a:t>przyjeżdżają</a:t>
            </a:r>
            <a:r>
              <a:rPr lang="en-US" sz="2000" dirty="0">
                <a:ea typeface="+mn-lt"/>
                <a:cs typeface="+mn-lt"/>
              </a:rPr>
              <a:t> </a:t>
            </a:r>
            <a:r>
              <a:rPr lang="en-US" sz="2000" dirty="0" err="1">
                <a:ea typeface="+mn-lt"/>
                <a:cs typeface="+mn-lt"/>
              </a:rPr>
              <a:t>tylko</a:t>
            </a:r>
            <a:r>
              <a:rPr lang="en-US" sz="2000" dirty="0">
                <a:ea typeface="+mn-lt"/>
                <a:cs typeface="+mn-lt"/>
              </a:rPr>
              <a:t> </a:t>
            </a:r>
            <a:r>
              <a:rPr lang="en-US" sz="2000" dirty="0" err="1">
                <a:ea typeface="+mn-lt"/>
                <a:cs typeface="+mn-lt"/>
              </a:rPr>
              <a:t>na</a:t>
            </a:r>
            <a:r>
              <a:rPr lang="en-US" sz="2000" dirty="0">
                <a:ea typeface="+mn-lt"/>
                <a:cs typeface="+mn-lt"/>
              </a:rPr>
              <a:t> </a:t>
            </a:r>
            <a:r>
              <a:rPr lang="en-US" sz="2000" dirty="0" err="1">
                <a:ea typeface="+mn-lt"/>
                <a:cs typeface="+mn-lt"/>
              </a:rPr>
              <a:t>pewien</a:t>
            </a:r>
            <a:r>
              <a:rPr lang="en-US" sz="2000" dirty="0">
                <a:ea typeface="+mn-lt"/>
                <a:cs typeface="+mn-lt"/>
              </a:rPr>
              <a:t> </a:t>
            </a:r>
            <a:r>
              <a:rPr lang="en-US" sz="2000" dirty="0" err="1">
                <a:ea typeface="+mn-lt"/>
                <a:cs typeface="+mn-lt"/>
              </a:rPr>
              <a:t>czas</a:t>
            </a:r>
            <a:r>
              <a:rPr lang="en-US" sz="2000" dirty="0">
                <a:ea typeface="+mn-lt"/>
                <a:cs typeface="+mn-lt"/>
              </a:rPr>
              <a:t>.</a:t>
            </a:r>
          </a:p>
        </p:txBody>
      </p:sp>
      <p:sp>
        <p:nvSpPr>
          <p:cNvPr id="53" name="Rectangle 52">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2" descr="Obraz zawierający plaża, woda, zdjęcie, ocean&#10;&#10;Opis wygenerowany przy bardzo wysokim poziomie pewności">
            <a:extLst>
              <a:ext uri="{FF2B5EF4-FFF2-40B4-BE49-F238E27FC236}">
                <a16:creationId xmlns:a16="http://schemas.microsoft.com/office/drawing/2014/main" id="{A60BB652-1960-4D79-BBC6-3D9B4AF1BCD6}"/>
              </a:ext>
            </a:extLst>
          </p:cNvPr>
          <p:cNvPicPr>
            <a:picLocks noChangeAspect="1"/>
          </p:cNvPicPr>
          <p:nvPr/>
        </p:nvPicPr>
        <p:blipFill>
          <a:blip r:embed="rId5"/>
          <a:stretch>
            <a:fillRect/>
          </a:stretch>
        </p:blipFill>
        <p:spPr>
          <a:xfrm>
            <a:off x="5641009" y="585"/>
            <a:ext cx="5791198" cy="4835873"/>
          </a:xfrm>
          <a:prstGeom prst="rect">
            <a:avLst/>
          </a:prstGeom>
        </p:spPr>
      </p:pic>
      <p:pic>
        <p:nvPicPr>
          <p:cNvPr id="7" name="Obraz 7" descr="Obraz zawierający śnieg, zewnętrzne, góra, igloo&#10;&#10;Opis wygenerowany przy bardzo wysokim poziomie pewności">
            <a:extLst>
              <a:ext uri="{FF2B5EF4-FFF2-40B4-BE49-F238E27FC236}">
                <a16:creationId xmlns:a16="http://schemas.microsoft.com/office/drawing/2014/main" id="{19C41BD7-7424-46F0-AED0-648447084FA4}"/>
              </a:ext>
            </a:extLst>
          </p:cNvPr>
          <p:cNvPicPr>
            <a:picLocks noGrp="1" noChangeAspect="1"/>
          </p:cNvPicPr>
          <p:nvPr>
            <p:ph idx="1"/>
          </p:nvPr>
        </p:nvPicPr>
        <p:blipFill>
          <a:blip r:embed="rId6"/>
          <a:stretch>
            <a:fillRect/>
          </a:stretch>
        </p:blipFill>
        <p:spPr>
          <a:xfrm>
            <a:off x="595" y="-1971"/>
            <a:ext cx="5645244" cy="4837132"/>
          </a:xfrm>
        </p:spPr>
      </p:pic>
    </p:spTree>
    <p:extLst>
      <p:ext uri="{BB962C8B-B14F-4D97-AF65-F5344CB8AC3E}">
        <p14:creationId xmlns:p14="http://schemas.microsoft.com/office/powerpoint/2010/main" val="2918709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B7091A-7E9C-45E8-B4B8-831F07A252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3A7EE626-B530-46D6-8DFA-F7CCBAB93F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E16B9833-CCDE-4DEF-8D9C-0374880A5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C2CC7F6-4DA9-40BE-9788-4ED6B0A85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D098DBD-F19D-467D-BA4D-814BD652E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FEF6C70E-8448-40F4-8AFA-2E982338C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Obraz 5" descr="Obraz zawierający zrzut ekranu&#10;&#10;Opis wygenerowany przy bardzo wysokim poziomie pewności">
            <a:extLst>
              <a:ext uri="{FF2B5EF4-FFF2-40B4-BE49-F238E27FC236}">
                <a16:creationId xmlns:a16="http://schemas.microsoft.com/office/drawing/2014/main" id="{34BC94B7-37F9-4F47-A6F0-8D97C74E8A5D}"/>
              </a:ext>
            </a:extLst>
          </p:cNvPr>
          <p:cNvPicPr>
            <a:picLocks noGrp="1" noChangeAspect="1"/>
          </p:cNvPicPr>
          <p:nvPr>
            <p:ph idx="1"/>
          </p:nvPr>
        </p:nvPicPr>
        <p:blipFill>
          <a:blip r:embed="rId5"/>
          <a:stretch>
            <a:fillRect/>
          </a:stretch>
        </p:blipFill>
        <p:spPr>
          <a:xfrm>
            <a:off x="-548" y="-1970"/>
            <a:ext cx="11412225" cy="7023740"/>
          </a:xfrm>
        </p:spPr>
      </p:pic>
    </p:spTree>
    <p:extLst>
      <p:ext uri="{BB962C8B-B14F-4D97-AF65-F5344CB8AC3E}">
        <p14:creationId xmlns:p14="http://schemas.microsoft.com/office/powerpoint/2010/main" val="312722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3B006C-866E-487C-89FE-615A647EF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4DC8B81-D834-4151-B502-9D587C2C1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A780FF2C-5FDC-4DDA-9F95-5BA535D33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87BBD2E-0C01-4D1C-8C6C-AF9B325DA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73BD8D-19A0-4E7C-8E23-335A4B426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495F25-C631-4E41-A0DD-81266A504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1793107" y="1960215"/>
            <a:ext cx="4126195" cy="2268559"/>
          </a:xfrm>
        </p:spPr>
        <p:txBody>
          <a:bodyPr>
            <a:normAutofit fontScale="90000"/>
          </a:bodyPr>
          <a:lstStyle/>
          <a:p>
            <a:pPr algn="ctr"/>
            <a:r>
              <a:rPr lang="tr-TR" sz="5100" dirty="0" err="1">
                <a:cs typeface="Arial"/>
              </a:rPr>
              <a:t>Wykonaj</a:t>
            </a:r>
            <a:r>
              <a:rPr lang="tr-TR" sz="5100" dirty="0">
                <a:cs typeface="Arial"/>
              </a:rPr>
              <a:t> </a:t>
            </a:r>
            <a:r>
              <a:rPr lang="tr-TR" sz="5100" dirty="0" err="1">
                <a:cs typeface="Arial"/>
              </a:rPr>
              <a:t>proszę</a:t>
            </a:r>
            <a:r>
              <a:rPr lang="tr-TR" sz="5100" dirty="0">
                <a:cs typeface="Arial"/>
              </a:rPr>
              <a:t> </a:t>
            </a:r>
            <a:r>
              <a:rPr lang="tr-TR" sz="5100" dirty="0" err="1">
                <a:cs typeface="Arial"/>
              </a:rPr>
              <a:t>ćwiczenia</a:t>
            </a:r>
            <a:r>
              <a:rPr lang="tr-TR" sz="5100" dirty="0">
                <a:cs typeface="Arial"/>
              </a:rPr>
              <a:t> ze </a:t>
            </a:r>
            <a:r>
              <a:rPr lang="tr-TR" sz="5100" dirty="0" err="1">
                <a:cs typeface="Arial"/>
              </a:rPr>
              <a:t>stron</a:t>
            </a:r>
            <a:r>
              <a:rPr lang="tr-TR" sz="5100" dirty="0">
                <a:cs typeface="Arial"/>
              </a:rPr>
              <a:t> 83- 86</a:t>
            </a:r>
            <a:endParaRPr lang="pl-PL" dirty="0">
              <a:cs typeface="Arial" panose="020B0604020202020204"/>
            </a:endParaRPr>
          </a:p>
        </p:txBody>
      </p:sp>
      <p:pic>
        <p:nvPicPr>
          <p:cNvPr id="4" name="Obraz 4" descr="Obraz zawierający zewnętrzne, woda, trawa, góra&#10;&#10;Opis wygenerowany przy bardzo wysokim poziomie pewności">
            <a:extLst>
              <a:ext uri="{FF2B5EF4-FFF2-40B4-BE49-F238E27FC236}">
                <a16:creationId xmlns:a16="http://schemas.microsoft.com/office/drawing/2014/main" id="{B88FE737-9CF4-4F27-A119-63C9F8C7D5DD}"/>
              </a:ext>
            </a:extLst>
          </p:cNvPr>
          <p:cNvPicPr>
            <a:picLocks noChangeAspect="1"/>
          </p:cNvPicPr>
          <p:nvPr/>
        </p:nvPicPr>
        <p:blipFill rotWithShape="1">
          <a:blip r:embed="rId5"/>
          <a:srcRect r="733" b="-4"/>
          <a:stretch/>
        </p:blipFill>
        <p:spPr>
          <a:xfrm>
            <a:off x="6748741" y="647191"/>
            <a:ext cx="3993327" cy="26249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Obraz 5" descr="Obraz zawierający zewnętrzne, trawa, wzgórze, góra&#10;&#10;Opis wygenerowany przy bardzo wysokim poziomie pewności">
            <a:extLst>
              <a:ext uri="{FF2B5EF4-FFF2-40B4-BE49-F238E27FC236}">
                <a16:creationId xmlns:a16="http://schemas.microsoft.com/office/drawing/2014/main" id="{14A8309B-C86F-4695-8B44-29417AA15917}"/>
              </a:ext>
            </a:extLst>
          </p:cNvPr>
          <p:cNvPicPr>
            <a:picLocks noChangeAspect="1"/>
          </p:cNvPicPr>
          <p:nvPr/>
        </p:nvPicPr>
        <p:blipFill rotWithShape="1">
          <a:blip r:embed="rId6"/>
          <a:srcRect t="11767" r="-3" b="-3"/>
          <a:stretch/>
        </p:blipFill>
        <p:spPr>
          <a:xfrm>
            <a:off x="6748741" y="3586502"/>
            <a:ext cx="3993327" cy="26249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id="{9BDE79D0-B263-4E3D-9FC7-5B6DBAA6D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32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p:nvSpPr>
          <p:cNvPr id="21" name="Rectangle 20">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24" y="487443"/>
            <a:ext cx="5841548" cy="584154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pic>
        <p:nvPicPr>
          <p:cNvPr id="25" name="Picture 24">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ytuł 1">
            <a:extLst>
              <a:ext uri="{FF2B5EF4-FFF2-40B4-BE49-F238E27FC236}">
                <a16:creationId xmlns:a16="http://schemas.microsoft.com/office/drawing/2014/main" id="{381ABC3D-6E14-4D9B-849C-8F4F004746A0}"/>
              </a:ext>
            </a:extLst>
          </p:cNvPr>
          <p:cNvSpPr>
            <a:spLocks noGrp="1"/>
          </p:cNvSpPr>
          <p:nvPr>
            <p:ph type="title"/>
          </p:nvPr>
        </p:nvSpPr>
        <p:spPr>
          <a:xfrm>
            <a:off x="3039048" y="2568817"/>
            <a:ext cx="7155598" cy="3133968"/>
          </a:xfrm>
        </p:spPr>
        <p:txBody>
          <a:bodyPr vert="horz" lIns="91440" tIns="45720" rIns="91440" bIns="45720" rtlCol="0" anchor="t">
            <a:normAutofit/>
          </a:bodyPr>
          <a:lstStyle/>
          <a:p>
            <a:pPr algn="l"/>
            <a:r>
              <a:rPr lang="en-US" sz="2600">
                <a:solidFill>
                  <a:srgbClr val="1F2D29"/>
                </a:solidFill>
              </a:rPr>
              <a:t>Tajga zajmuje ogromne obszary półkuli północnej rozciągające się od północnej części Półwyspu Skandynawskiego poprzez północne tereny europejskiej części Federacji Rosyjskiej, Syberię, niektóre wyspy i półwyspy Dalekiego Wschodu oraz większą część Alaski i Kanady.</a:t>
            </a:r>
          </a:p>
        </p:txBody>
      </p:sp>
      <p:sp>
        <p:nvSpPr>
          <p:cNvPr id="27" name="Rectangle 26">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ight Triangle 28">
            <a:extLst>
              <a:ext uri="{FF2B5EF4-FFF2-40B4-BE49-F238E27FC236}">
                <a16:creationId xmlns:a16="http://schemas.microsoft.com/office/drawing/2014/main" id="{2663C086-1480-4E81-BD6F-3E43A4C38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5313" y="2747897"/>
            <a:ext cx="353147" cy="35314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45016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9E3B47-2AC2-4AD2-B50A-ED02E0FE3A6F}"/>
              </a:ext>
            </a:extLst>
          </p:cNvPr>
          <p:cNvSpPr>
            <a:spLocks noGrp="1"/>
          </p:cNvSpPr>
          <p:nvPr>
            <p:ph type="title"/>
          </p:nvPr>
        </p:nvSpPr>
        <p:spPr/>
        <p:txBody>
          <a:bodyPr/>
          <a:lstStyle/>
          <a:p>
            <a:endParaRPr lang="pl-PL"/>
          </a:p>
        </p:txBody>
      </p:sp>
      <p:pic>
        <p:nvPicPr>
          <p:cNvPr id="4" name="Obraz 4" descr="Obraz zawierający tekst, map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110478" y="274117"/>
            <a:ext cx="9444174" cy="6394261"/>
          </a:xfrm>
        </p:spPr>
      </p:pic>
    </p:spTree>
    <p:extLst>
      <p:ext uri="{BB962C8B-B14F-4D97-AF65-F5344CB8AC3E}">
        <p14:creationId xmlns:p14="http://schemas.microsoft.com/office/powerpoint/2010/main" val="27073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5B0B43F-2CE7-4C6C-BABC-EE342B328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5459F07-63F9-48CF-B725-A873C4BC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14B83E1E-DAC1-4851-84FF-D6FE1649DE0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6" name="Picture 25">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8" name="Rectangle 27">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29">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Oval 31">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0143FA9-06E2-4B5E-8740-A03EB2636EE0}"/>
              </a:ext>
            </a:extLst>
          </p:cNvPr>
          <p:cNvSpPr>
            <a:spLocks noGrp="1"/>
          </p:cNvSpPr>
          <p:nvPr>
            <p:ph type="title"/>
          </p:nvPr>
        </p:nvSpPr>
        <p:spPr>
          <a:xfrm>
            <a:off x="2611808" y="808056"/>
            <a:ext cx="7958331" cy="1530542"/>
          </a:xfrm>
        </p:spPr>
        <p:txBody>
          <a:bodyPr vert="horz" lIns="91440" tIns="45720" rIns="91440" bIns="45720" rtlCol="0" anchor="t">
            <a:normAutofit/>
          </a:bodyPr>
          <a:lstStyle/>
          <a:p>
            <a:pPr algn="l"/>
            <a:r>
              <a:rPr lang="en-US" sz="4800"/>
              <a:t>2. Ludzie w tajdze </a:t>
            </a:r>
          </a:p>
          <a:p>
            <a:pPr algn="l"/>
            <a:endParaRPr lang="en-US" sz="4800"/>
          </a:p>
        </p:txBody>
      </p:sp>
      <p:sp>
        <p:nvSpPr>
          <p:cNvPr id="3" name="Symbol zastępczy tekstu 2">
            <a:extLst>
              <a:ext uri="{FF2B5EF4-FFF2-40B4-BE49-F238E27FC236}">
                <a16:creationId xmlns:a16="http://schemas.microsoft.com/office/drawing/2014/main" id="{48FF904E-4396-403C-B164-1E085D04EABD}"/>
              </a:ext>
            </a:extLst>
          </p:cNvPr>
          <p:cNvSpPr>
            <a:spLocks noGrp="1"/>
          </p:cNvSpPr>
          <p:nvPr>
            <p:ph type="body" idx="1"/>
          </p:nvPr>
        </p:nvSpPr>
        <p:spPr>
          <a:xfrm>
            <a:off x="1435221" y="1955498"/>
            <a:ext cx="10382831" cy="4094446"/>
          </a:xfrm>
        </p:spPr>
        <p:txBody>
          <a:bodyPr vert="horz" lIns="91440" tIns="45720" rIns="91440" bIns="45720" rtlCol="0" anchor="t">
            <a:noAutofit/>
          </a:bodyPr>
          <a:lstStyle/>
          <a:p>
            <a:pPr>
              <a:lnSpc>
                <a:spcPct val="120000"/>
              </a:lnSpc>
              <a:spcBef>
                <a:spcPct val="0"/>
              </a:spcBef>
              <a:buFont typeface="Wingdings" panose="05000000000000000000" pitchFamily="2" charset="2"/>
              <a:buChar char="§"/>
            </a:pPr>
            <a:r>
              <a:rPr lang="en-US" sz="3200" dirty="0" err="1">
                <a:solidFill>
                  <a:schemeClr val="tx1"/>
                </a:solidFill>
              </a:rPr>
              <a:t>Tajga</a:t>
            </a:r>
            <a:r>
              <a:rPr lang="en-US" sz="3200" dirty="0">
                <a:solidFill>
                  <a:schemeClr val="tx1"/>
                </a:solidFill>
              </a:rPr>
              <a:t> jest </a:t>
            </a:r>
            <a:r>
              <a:rPr lang="en-US" sz="3200" dirty="0" err="1">
                <a:solidFill>
                  <a:schemeClr val="tx1"/>
                </a:solidFill>
              </a:rPr>
              <a:t>obszarem</a:t>
            </a:r>
            <a:r>
              <a:rPr lang="en-US" sz="3200" dirty="0">
                <a:solidFill>
                  <a:schemeClr val="tx1"/>
                </a:solidFill>
              </a:rPr>
              <a:t> </a:t>
            </a:r>
            <a:r>
              <a:rPr lang="en-US" sz="3200" dirty="0" err="1">
                <a:solidFill>
                  <a:schemeClr val="tx1"/>
                </a:solidFill>
              </a:rPr>
              <a:t>bardzo</a:t>
            </a:r>
            <a:r>
              <a:rPr lang="en-US" sz="3200" dirty="0">
                <a:solidFill>
                  <a:schemeClr val="tx1"/>
                </a:solidFill>
              </a:rPr>
              <a:t> </a:t>
            </a:r>
            <a:r>
              <a:rPr lang="en-US" sz="3200" dirty="0" err="1">
                <a:solidFill>
                  <a:schemeClr val="tx1"/>
                </a:solidFill>
              </a:rPr>
              <a:t>nieprzyjaznym</a:t>
            </a:r>
            <a:r>
              <a:rPr lang="en-US" sz="3200" dirty="0">
                <a:solidFill>
                  <a:schemeClr val="tx1"/>
                </a:solidFill>
              </a:rPr>
              <a:t> </a:t>
            </a:r>
            <a:r>
              <a:rPr lang="en-US" sz="3200" dirty="0" err="1">
                <a:solidFill>
                  <a:schemeClr val="tx1"/>
                </a:solidFill>
              </a:rPr>
              <a:t>człowiekowi</a:t>
            </a:r>
            <a:r>
              <a:rPr lang="en-US" sz="3200" dirty="0">
                <a:solidFill>
                  <a:schemeClr val="tx1"/>
                </a:solidFill>
              </a:rPr>
              <a:t>. </a:t>
            </a:r>
            <a:r>
              <a:rPr lang="en-US" sz="3200" dirty="0" err="1">
                <a:solidFill>
                  <a:schemeClr val="tx1"/>
                </a:solidFill>
              </a:rPr>
              <a:t>Przez</a:t>
            </a:r>
            <a:r>
              <a:rPr lang="en-US" sz="3200" dirty="0">
                <a:solidFill>
                  <a:schemeClr val="tx1"/>
                </a:solidFill>
              </a:rPr>
              <a:t> </a:t>
            </a:r>
            <a:r>
              <a:rPr lang="en-US" sz="3200" dirty="0" err="1">
                <a:solidFill>
                  <a:schemeClr val="tx1"/>
                </a:solidFill>
              </a:rPr>
              <a:t>wiele</a:t>
            </a:r>
            <a:r>
              <a:rPr lang="en-US" sz="3200" dirty="0">
                <a:solidFill>
                  <a:schemeClr val="tx1"/>
                </a:solidFill>
              </a:rPr>
              <a:t> </a:t>
            </a:r>
            <a:r>
              <a:rPr lang="en-US" sz="3200" dirty="0" err="1">
                <a:solidFill>
                  <a:schemeClr val="tx1"/>
                </a:solidFill>
              </a:rPr>
              <a:t>miesięcy</a:t>
            </a:r>
            <a:r>
              <a:rPr lang="en-US" sz="3200" dirty="0">
                <a:solidFill>
                  <a:schemeClr val="tx1"/>
                </a:solidFill>
              </a:rPr>
              <a:t> w </a:t>
            </a:r>
            <a:r>
              <a:rPr lang="en-US" sz="3200" dirty="0" err="1">
                <a:solidFill>
                  <a:schemeClr val="tx1"/>
                </a:solidFill>
              </a:rPr>
              <a:t>roku</a:t>
            </a:r>
            <a:r>
              <a:rPr lang="en-US" sz="3200" dirty="0">
                <a:solidFill>
                  <a:schemeClr val="tx1"/>
                </a:solidFill>
              </a:rPr>
              <a:t> jest </a:t>
            </a:r>
            <a:r>
              <a:rPr lang="en-US" sz="3200" dirty="0" err="1">
                <a:solidFill>
                  <a:schemeClr val="tx1"/>
                </a:solidFill>
              </a:rPr>
              <a:t>bardzo</a:t>
            </a:r>
            <a:r>
              <a:rPr lang="en-US" sz="3200" dirty="0">
                <a:solidFill>
                  <a:schemeClr val="tx1"/>
                </a:solidFill>
              </a:rPr>
              <a:t> </a:t>
            </a:r>
            <a:r>
              <a:rPr lang="en-US" sz="3200" dirty="0" err="1">
                <a:solidFill>
                  <a:schemeClr val="tx1"/>
                </a:solidFill>
              </a:rPr>
              <a:t>zimno</a:t>
            </a:r>
            <a:r>
              <a:rPr lang="en-US" sz="3200" dirty="0">
                <a:solidFill>
                  <a:schemeClr val="tx1"/>
                </a:solidFill>
              </a:rPr>
              <a:t>. </a:t>
            </a:r>
            <a:r>
              <a:rPr lang="en-US" sz="3200" dirty="0" err="1">
                <a:solidFill>
                  <a:schemeClr val="tx1"/>
                </a:solidFill>
              </a:rPr>
              <a:t>Latem</a:t>
            </a:r>
            <a:r>
              <a:rPr lang="en-US" sz="3200" dirty="0">
                <a:solidFill>
                  <a:schemeClr val="tx1"/>
                </a:solidFill>
              </a:rPr>
              <a:t> </a:t>
            </a:r>
            <a:r>
              <a:rPr lang="en-US" sz="3200" dirty="0" err="1">
                <a:solidFill>
                  <a:schemeClr val="tx1"/>
                </a:solidFill>
              </a:rPr>
              <a:t>pojawiają</a:t>
            </a:r>
            <a:r>
              <a:rPr lang="en-US" sz="3200" dirty="0">
                <a:solidFill>
                  <a:schemeClr val="tx1"/>
                </a:solidFill>
              </a:rPr>
              <a:t> </a:t>
            </a:r>
            <a:r>
              <a:rPr lang="en-US" sz="3200" dirty="0" err="1">
                <a:solidFill>
                  <a:schemeClr val="tx1"/>
                </a:solidFill>
              </a:rPr>
              <a:t>się</a:t>
            </a:r>
            <a:r>
              <a:rPr lang="en-US" sz="3200" dirty="0">
                <a:solidFill>
                  <a:schemeClr val="tx1"/>
                </a:solidFill>
              </a:rPr>
              <a:t> </a:t>
            </a:r>
            <a:r>
              <a:rPr lang="en-US" sz="3200" dirty="0" err="1">
                <a:solidFill>
                  <a:schemeClr val="tx1"/>
                </a:solidFill>
              </a:rPr>
              <a:t>miliony</a:t>
            </a:r>
            <a:r>
              <a:rPr lang="en-US" sz="3200" dirty="0">
                <a:solidFill>
                  <a:schemeClr val="tx1"/>
                </a:solidFill>
              </a:rPr>
              <a:t> </a:t>
            </a:r>
            <a:r>
              <a:rPr lang="en-US" sz="3200" dirty="0" err="1">
                <a:solidFill>
                  <a:schemeClr val="tx1"/>
                </a:solidFill>
              </a:rPr>
              <a:t>komarów</a:t>
            </a:r>
            <a:r>
              <a:rPr lang="en-US" sz="3200" dirty="0">
                <a:solidFill>
                  <a:schemeClr val="tx1"/>
                </a:solidFill>
              </a:rPr>
              <a:t> </a:t>
            </a:r>
            <a:r>
              <a:rPr lang="en-US" sz="3200" dirty="0" err="1">
                <a:solidFill>
                  <a:schemeClr val="tx1"/>
                </a:solidFill>
              </a:rPr>
              <a:t>i</a:t>
            </a:r>
            <a:r>
              <a:rPr lang="en-US" sz="3200" dirty="0">
                <a:solidFill>
                  <a:schemeClr val="tx1"/>
                </a:solidFill>
              </a:rPr>
              <a:t> </a:t>
            </a:r>
            <a:r>
              <a:rPr lang="en-US" sz="3200" dirty="0" err="1">
                <a:solidFill>
                  <a:schemeClr val="tx1"/>
                </a:solidFill>
              </a:rPr>
              <a:t>maleńkich</a:t>
            </a:r>
            <a:r>
              <a:rPr lang="en-US" sz="3200" dirty="0">
                <a:solidFill>
                  <a:schemeClr val="tx1"/>
                </a:solidFill>
              </a:rPr>
              <a:t>, ale </a:t>
            </a:r>
            <a:r>
              <a:rPr lang="en-US" sz="3200" dirty="0" err="1">
                <a:solidFill>
                  <a:schemeClr val="tx1"/>
                </a:solidFill>
              </a:rPr>
              <a:t>krwiopijnych</a:t>
            </a:r>
            <a:r>
              <a:rPr lang="en-US" sz="3200" dirty="0">
                <a:solidFill>
                  <a:schemeClr val="tx1"/>
                </a:solidFill>
              </a:rPr>
              <a:t> </a:t>
            </a:r>
            <a:r>
              <a:rPr lang="en-US" sz="3200" dirty="0" err="1">
                <a:solidFill>
                  <a:schemeClr val="tx1"/>
                </a:solidFill>
              </a:rPr>
              <a:t>meszek</a:t>
            </a:r>
            <a:r>
              <a:rPr lang="en-US" sz="3200" dirty="0">
                <a:solidFill>
                  <a:schemeClr val="tx1"/>
                </a:solidFill>
              </a:rPr>
              <a:t>. Z </a:t>
            </a:r>
            <a:r>
              <a:rPr lang="en-US" sz="3200" dirty="0" err="1">
                <a:solidFill>
                  <a:schemeClr val="tx1"/>
                </a:solidFill>
              </a:rPr>
              <a:t>powodu</a:t>
            </a:r>
            <a:r>
              <a:rPr lang="en-US" sz="3200" dirty="0">
                <a:solidFill>
                  <a:schemeClr val="tx1"/>
                </a:solidFill>
              </a:rPr>
              <a:t> </a:t>
            </a:r>
            <a:r>
              <a:rPr lang="en-US" sz="3200" dirty="0" err="1">
                <a:solidFill>
                  <a:schemeClr val="tx1"/>
                </a:solidFill>
              </a:rPr>
              <a:t>płytkiego</a:t>
            </a:r>
            <a:r>
              <a:rPr lang="en-US" sz="3200" dirty="0">
                <a:solidFill>
                  <a:schemeClr val="tx1"/>
                </a:solidFill>
              </a:rPr>
              <a:t> </a:t>
            </a:r>
            <a:r>
              <a:rPr lang="en-US" sz="3200" dirty="0" err="1">
                <a:solidFill>
                  <a:schemeClr val="tx1"/>
                </a:solidFill>
              </a:rPr>
              <a:t>zalegania</a:t>
            </a:r>
            <a:r>
              <a:rPr lang="en-US" sz="3200" dirty="0">
                <a:solidFill>
                  <a:schemeClr val="tx1"/>
                </a:solidFill>
              </a:rPr>
              <a:t> </a:t>
            </a:r>
            <a:r>
              <a:rPr lang="en-US" sz="3200" dirty="0" err="1">
                <a:solidFill>
                  <a:schemeClr val="tx1"/>
                </a:solidFill>
              </a:rPr>
              <a:t>warstwy</a:t>
            </a:r>
            <a:r>
              <a:rPr lang="en-US" sz="3200" dirty="0">
                <a:solidFill>
                  <a:schemeClr val="tx1"/>
                </a:solidFill>
              </a:rPr>
              <a:t> </a:t>
            </a:r>
            <a:r>
              <a:rPr lang="en-US" sz="3200" dirty="0" err="1">
                <a:solidFill>
                  <a:schemeClr val="tx1"/>
                </a:solidFill>
              </a:rPr>
              <a:t>wiecznej</a:t>
            </a:r>
            <a:r>
              <a:rPr lang="en-US" sz="3200" dirty="0">
                <a:solidFill>
                  <a:schemeClr val="tx1"/>
                </a:solidFill>
              </a:rPr>
              <a:t> </a:t>
            </a:r>
            <a:r>
              <a:rPr lang="en-US" sz="3200" dirty="0" err="1">
                <a:solidFill>
                  <a:schemeClr val="tx1"/>
                </a:solidFill>
              </a:rPr>
              <a:t>zmarzliny</a:t>
            </a:r>
            <a:r>
              <a:rPr lang="en-US" sz="3200" dirty="0">
                <a:solidFill>
                  <a:schemeClr val="tx1"/>
                </a:solidFill>
              </a:rPr>
              <a:t> </a:t>
            </a:r>
            <a:r>
              <a:rPr lang="en-US" sz="3200" dirty="0" err="1">
                <a:solidFill>
                  <a:schemeClr val="tx1"/>
                </a:solidFill>
              </a:rPr>
              <a:t>na</a:t>
            </a:r>
            <a:r>
              <a:rPr lang="en-US" sz="3200" dirty="0">
                <a:solidFill>
                  <a:schemeClr val="tx1"/>
                </a:solidFill>
              </a:rPr>
              <a:t> </a:t>
            </a:r>
            <a:r>
              <a:rPr lang="en-US" sz="3200" dirty="0" err="1">
                <a:solidFill>
                  <a:schemeClr val="tx1"/>
                </a:solidFill>
              </a:rPr>
              <a:t>powierzchni</a:t>
            </a:r>
            <a:r>
              <a:rPr lang="en-US" sz="3200" dirty="0">
                <a:solidFill>
                  <a:schemeClr val="tx1"/>
                </a:solidFill>
              </a:rPr>
              <a:t> </a:t>
            </a:r>
            <a:r>
              <a:rPr lang="en-US" sz="3200" dirty="0" err="1">
                <a:solidFill>
                  <a:schemeClr val="tx1"/>
                </a:solidFill>
              </a:rPr>
              <a:t>pojawia</a:t>
            </a:r>
            <a:r>
              <a:rPr lang="en-US" sz="3200" dirty="0">
                <a:solidFill>
                  <a:schemeClr val="tx1"/>
                </a:solidFill>
              </a:rPr>
              <a:t> </a:t>
            </a:r>
            <a:r>
              <a:rPr lang="en-US" sz="3200" dirty="0" err="1">
                <a:solidFill>
                  <a:schemeClr val="tx1"/>
                </a:solidFill>
              </a:rPr>
              <a:t>się</a:t>
            </a:r>
            <a:r>
              <a:rPr lang="en-US" sz="3200" dirty="0">
                <a:solidFill>
                  <a:schemeClr val="tx1"/>
                </a:solidFill>
              </a:rPr>
              <a:t> </a:t>
            </a:r>
            <a:r>
              <a:rPr lang="en-US" sz="3200" dirty="0" err="1">
                <a:solidFill>
                  <a:schemeClr val="tx1"/>
                </a:solidFill>
              </a:rPr>
              <a:t>błoto</a:t>
            </a:r>
            <a:r>
              <a:rPr lang="en-US" sz="3200" dirty="0">
                <a:solidFill>
                  <a:schemeClr val="tx1"/>
                </a:solidFill>
              </a:rPr>
              <a:t>. </a:t>
            </a:r>
            <a:r>
              <a:rPr lang="en-US" sz="3200" dirty="0" err="1">
                <a:solidFill>
                  <a:schemeClr val="tx1"/>
                </a:solidFill>
              </a:rPr>
              <a:t>Niewiele</a:t>
            </a:r>
            <a:r>
              <a:rPr lang="en-US" sz="3200" dirty="0">
                <a:solidFill>
                  <a:schemeClr val="tx1"/>
                </a:solidFill>
              </a:rPr>
              <a:t> jest </a:t>
            </a:r>
            <a:r>
              <a:rPr lang="en-US" sz="3200" dirty="0" err="1">
                <a:solidFill>
                  <a:schemeClr val="tx1"/>
                </a:solidFill>
              </a:rPr>
              <a:t>tu</a:t>
            </a:r>
            <a:r>
              <a:rPr lang="en-US" sz="3200" dirty="0">
                <a:solidFill>
                  <a:schemeClr val="tx1"/>
                </a:solidFill>
              </a:rPr>
              <a:t> </a:t>
            </a:r>
            <a:r>
              <a:rPr lang="en-US" sz="3200" dirty="0" err="1">
                <a:solidFill>
                  <a:schemeClr val="tx1"/>
                </a:solidFill>
              </a:rPr>
              <a:t>terenów</a:t>
            </a:r>
            <a:r>
              <a:rPr lang="en-US" sz="3200" dirty="0">
                <a:solidFill>
                  <a:schemeClr val="tx1"/>
                </a:solidFill>
              </a:rPr>
              <a:t>, </a:t>
            </a:r>
            <a:r>
              <a:rPr lang="en-US" sz="3200" dirty="0" err="1">
                <a:solidFill>
                  <a:schemeClr val="tx1"/>
                </a:solidFill>
              </a:rPr>
              <a:t>na</a:t>
            </a:r>
            <a:r>
              <a:rPr lang="en-US" sz="3200" dirty="0">
                <a:solidFill>
                  <a:schemeClr val="tx1"/>
                </a:solidFill>
              </a:rPr>
              <a:t> </a:t>
            </a:r>
            <a:r>
              <a:rPr lang="en-US" sz="3200" dirty="0" err="1">
                <a:solidFill>
                  <a:schemeClr val="tx1"/>
                </a:solidFill>
              </a:rPr>
              <a:t>których</a:t>
            </a:r>
            <a:r>
              <a:rPr lang="en-US" sz="3200" dirty="0">
                <a:solidFill>
                  <a:schemeClr val="tx1"/>
                </a:solidFill>
              </a:rPr>
              <a:t> </a:t>
            </a:r>
            <a:r>
              <a:rPr lang="en-US" sz="3200" dirty="0" err="1">
                <a:solidFill>
                  <a:schemeClr val="tx1"/>
                </a:solidFill>
              </a:rPr>
              <a:t>można</a:t>
            </a:r>
            <a:r>
              <a:rPr lang="en-US" sz="3200" dirty="0">
                <a:solidFill>
                  <a:schemeClr val="tx1"/>
                </a:solidFill>
              </a:rPr>
              <a:t> </a:t>
            </a:r>
            <a:r>
              <a:rPr lang="en-US" sz="3200" dirty="0" err="1">
                <a:solidFill>
                  <a:schemeClr val="tx1"/>
                </a:solidFill>
              </a:rPr>
              <a:t>budować</a:t>
            </a:r>
            <a:r>
              <a:rPr lang="en-US" sz="3200" dirty="0">
                <a:solidFill>
                  <a:schemeClr val="tx1"/>
                </a:solidFill>
              </a:rPr>
              <a:t> </a:t>
            </a:r>
            <a:r>
              <a:rPr lang="en-US" sz="3200" dirty="0" err="1">
                <a:solidFill>
                  <a:schemeClr val="tx1"/>
                </a:solidFill>
              </a:rPr>
              <a:t>domy</a:t>
            </a:r>
            <a:r>
              <a:rPr lang="en-US" sz="3200" dirty="0">
                <a:solidFill>
                  <a:schemeClr val="tx1"/>
                </a:solidFill>
              </a:rPr>
              <a:t>.</a:t>
            </a:r>
            <a:endParaRPr lang="en-US" sz="3200" dirty="0">
              <a:solidFill>
                <a:schemeClr val="tx1"/>
              </a:solidFill>
              <a:cs typeface="Arial"/>
            </a:endParaRPr>
          </a:p>
          <a:p>
            <a:pPr>
              <a:lnSpc>
                <a:spcPct val="120000"/>
              </a:lnSpc>
              <a:spcBef>
                <a:spcPct val="0"/>
              </a:spcBef>
              <a:buFont typeface="Wingdings" panose="05000000000000000000" pitchFamily="2" charset="2"/>
              <a:buChar char="§"/>
            </a:pPr>
            <a:endParaRPr lang="en-US" sz="3200" dirty="0">
              <a:solidFill>
                <a:schemeClr val="tx1"/>
              </a:solidFill>
              <a:cs typeface="Arial"/>
            </a:endParaRPr>
          </a:p>
          <a:p>
            <a:pPr>
              <a:lnSpc>
                <a:spcPct val="120000"/>
              </a:lnSpc>
              <a:buFont typeface="Wingdings" panose="05000000000000000000" pitchFamily="2" charset="2"/>
              <a:buChar char="§"/>
            </a:pPr>
            <a:endParaRPr lang="en-US" sz="3200" dirty="0">
              <a:solidFill>
                <a:schemeClr val="tx1"/>
              </a:solidFill>
              <a:cs typeface="Arial"/>
            </a:endParaRPr>
          </a:p>
        </p:txBody>
      </p:sp>
    </p:spTree>
    <p:extLst>
      <p:ext uri="{BB962C8B-B14F-4D97-AF65-F5344CB8AC3E}">
        <p14:creationId xmlns:p14="http://schemas.microsoft.com/office/powerpoint/2010/main" val="319122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9E3B47-2AC2-4AD2-B50A-ED02E0FE3A6F}"/>
              </a:ext>
            </a:extLst>
          </p:cNvPr>
          <p:cNvSpPr>
            <a:spLocks noGrp="1"/>
          </p:cNvSpPr>
          <p:nvPr>
            <p:ph type="title"/>
          </p:nvPr>
        </p:nvSpPr>
        <p:spPr/>
        <p:txBody>
          <a:bodyPr/>
          <a:lstStyle/>
          <a:p>
            <a:endParaRPr lang="pl-PL"/>
          </a:p>
        </p:txBody>
      </p:sp>
      <p:pic>
        <p:nvPicPr>
          <p:cNvPr id="4" name="Obraz 4" descr="Obraz zawierający budynek, zewnętrzne, trawa, duży&#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125050" y="274117"/>
            <a:ext cx="9415029" cy="6394261"/>
          </a:xfrm>
        </p:spPr>
      </p:pic>
    </p:spTree>
    <p:extLst>
      <p:ext uri="{BB962C8B-B14F-4D97-AF65-F5344CB8AC3E}">
        <p14:creationId xmlns:p14="http://schemas.microsoft.com/office/powerpoint/2010/main" val="409097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śnieg, góra, zewnętrzne, przyroda&#10;&#10;Opis wygenerowany przy bardzo wysokim poziomie pewności">
            <a:extLst>
              <a:ext uri="{FF2B5EF4-FFF2-40B4-BE49-F238E27FC236}">
                <a16:creationId xmlns:a16="http://schemas.microsoft.com/office/drawing/2014/main" id="{11DC5363-05D4-448A-9D32-14E3D5DBEAD4}"/>
              </a:ext>
            </a:extLst>
          </p:cNvPr>
          <p:cNvPicPr>
            <a:picLocks noGrp="1" noChangeAspect="1"/>
          </p:cNvPicPr>
          <p:nvPr>
            <p:ph idx="1"/>
          </p:nvPr>
        </p:nvPicPr>
        <p:blipFill>
          <a:blip r:embed="rId2"/>
          <a:stretch>
            <a:fillRect/>
          </a:stretch>
        </p:blipFill>
        <p:spPr>
          <a:xfrm>
            <a:off x="1807606" y="274117"/>
            <a:ext cx="8049917" cy="6394261"/>
          </a:xfrm>
        </p:spPr>
      </p:pic>
    </p:spTree>
    <p:extLst>
      <p:ext uri="{BB962C8B-B14F-4D97-AF65-F5344CB8AC3E}">
        <p14:creationId xmlns:p14="http://schemas.microsoft.com/office/powerpoint/2010/main" val="351777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BBA26C-89C3-411F-9753-606A413F89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 name="Picture 8">
            <a:extLst>
              <a:ext uri="{FF2B5EF4-FFF2-40B4-BE49-F238E27FC236}">
                <a16:creationId xmlns:a16="http://schemas.microsoft.com/office/drawing/2014/main" id="{EEAD2215-6311-4D1C-B6B5-F57CB6BFCB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 name="Rectangle 10">
            <a:extLst>
              <a:ext uri="{FF2B5EF4-FFF2-40B4-BE49-F238E27FC236}">
                <a16:creationId xmlns:a16="http://schemas.microsoft.com/office/drawing/2014/main" id="{7BA5DE79-30D1-4A10-8DB9-0A6E523A97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BD0D63-D23F-4AE7-8270-4185EF9C1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2168E9E-94E9-4BE3-B88C-C8A468117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2107AC1-AA0D-4097-B03D-FD3C632AB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7C8D231A-EC46-4736-B00F-76D3070822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1" name="Rectangle 20">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24">
            <a:extLst>
              <a:ext uri="{FF2B5EF4-FFF2-40B4-BE49-F238E27FC236}">
                <a16:creationId xmlns:a16="http://schemas.microsoft.com/office/drawing/2014/main" id="{60DFF115-119D-479E-9D15-475C470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9D9E3B47-2AC2-4AD2-B50A-ED02E0FE3A6F}"/>
              </a:ext>
            </a:extLst>
          </p:cNvPr>
          <p:cNvSpPr>
            <a:spLocks noGrp="1"/>
          </p:cNvSpPr>
          <p:nvPr>
            <p:ph type="title"/>
          </p:nvPr>
        </p:nvSpPr>
        <p:spPr>
          <a:xfrm>
            <a:off x="1330284" y="487443"/>
            <a:ext cx="8513100" cy="5117852"/>
          </a:xfrm>
        </p:spPr>
        <p:txBody>
          <a:bodyPr vert="horz" lIns="91440" tIns="45720" rIns="91440" bIns="45720" rtlCol="0" anchor="ctr">
            <a:normAutofit/>
          </a:bodyPr>
          <a:lstStyle/>
          <a:p>
            <a:pPr algn="l"/>
            <a:r>
              <a:rPr lang="en-US" sz="3500"/>
              <a:t>Pomimo niekorzystnych warunków w tajdze od dawna pojawiali się ludzie. Z początku byli to głównie myśliwi polujący na liczne zwierzęta z powodu wysokiej ceny ich skór i futer. </a:t>
            </a:r>
            <a:br>
              <a:rPr lang="en-US" sz="3500"/>
            </a:br>
            <a:br>
              <a:rPr lang="en-US" sz="3500"/>
            </a:br>
            <a:r>
              <a:rPr lang="en-US" sz="3500"/>
              <a:t>Pojawiali się także rybacy, bo w okresie letnim możliwy jest połów ryb w wielkich rzekach. Po nich zjawili się drwale wycinający ogromne połacie lasów.</a:t>
            </a:r>
          </a:p>
        </p:txBody>
      </p:sp>
      <p:sp>
        <p:nvSpPr>
          <p:cNvPr id="31" name="Rectangle 30">
            <a:extLst>
              <a:ext uri="{FF2B5EF4-FFF2-40B4-BE49-F238E27FC236}">
                <a16:creationId xmlns:a16="http://schemas.microsoft.com/office/drawing/2014/main" id="{7E1CAA8C-D8F1-4D3B-87B4-4B17F3E28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45674" y="0"/>
            <a:ext cx="2743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2003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0</TotalTime>
  <Words>204</Words>
  <Application>Microsoft Office PowerPoint</Application>
  <PresentationFormat>Panoramiczny</PresentationFormat>
  <Paragraphs>28</Paragraphs>
  <Slides>33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33</vt:i4>
      </vt:variant>
    </vt:vector>
  </HeadingPairs>
  <TitlesOfParts>
    <vt:vector size="38" baseType="lpstr">
      <vt:lpstr>Arial</vt:lpstr>
      <vt:lpstr>MS Shell Dlg 2</vt:lpstr>
      <vt:lpstr>Wingdings</vt:lpstr>
      <vt:lpstr>Wingdings 3</vt:lpstr>
      <vt:lpstr>Madison</vt:lpstr>
      <vt:lpstr>TAJGI I TUNDRY</vt:lpstr>
      <vt:lpstr>Prezentacja programu PowerPoint</vt:lpstr>
      <vt:lpstr>Prezentacja programu PowerPoint</vt:lpstr>
      <vt:lpstr>Tajga zajmuje ogromne obszary półkuli północnej rozciągające się od północnej części Półwyspu Skandynawskiego poprzez północne tereny europejskiej części Federacji Rosyjskiej, Syberię, niektóre wyspy i półwyspy Dalekiego Wschodu oraz większą część Alaski i Kanady.</vt:lpstr>
      <vt:lpstr>Prezentacja programu PowerPoint</vt:lpstr>
      <vt:lpstr>2. Ludzie w tajdze  </vt:lpstr>
      <vt:lpstr>Prezentacja programu PowerPoint</vt:lpstr>
      <vt:lpstr>Prezentacja programu PowerPoint</vt:lpstr>
      <vt:lpstr>Pomimo niekorzystnych warunków w tajdze od dawna pojawiali się ludzie. Z początku byli to głównie myśliwi polujący na liczne zwierzęta z powodu wysokiej ceny ich skór i futer.   Pojawiali się także rybacy, bo w okresie letnim możliwy jest połów ryb w wielkich rzekach. Po nich zjawili się drwale wycinający ogromne połacie lasów.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Warunki klimatyczne są zbyt surowe nawet dla wytrzymałych na zimno iglastych drzew.  Tak daleko na północy występują drzewa zrzucające liście, przy czym są one zupełnie inne od naszych drzew.   Najwyższą warstwę roślin tworzą karłowate brzozy i wierzby, które nie osiągają wysokości większej niż 30 cm. Ich gałęzie rosną poziomo i mogą mieć kilka metrów długości. Dzięki temu wiatr nie jest w stanie ich połamać, a zimę spędzają przykryte warstwą śniegu, co chroni je przed mrozem.</vt:lpstr>
      <vt:lpstr>Prezentacja programu PowerPoint</vt:lpstr>
      <vt:lpstr> Na całym obszarze tundry występują mchy, porosty i nieliczne rośliny kwiatowe. Są one jedynymi roślinami występującymi na obszarach tundry znajdujących się najbliżej biegunów.   Na całym terenie tundry znajduje się wieczna zmarzlina: grunt jest zamarznięty od samej powierzchni do setek metrów w głąb. W krótkim okresie lata, które trwa 2–3 miesięce, odmarza jedynie powierzchniowa warstwa do głębokości nie większej niż 1 metr.    Kwitną wtedy karłowate drzewa, krzewinki i rośliny kwiatowe, aby wydać owoce i rozsiać przed zimą nasiona.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Wykonaj proszę ćwiczenia ze stron 83- 86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dstar</dc:creator>
  <cp:lastModifiedBy>365 Pro Plus</cp:lastModifiedBy>
  <cp:revision>368</cp:revision>
  <dcterms:created xsi:type="dcterms:W3CDTF">2020-05-22T10:12:23Z</dcterms:created>
  <dcterms:modified xsi:type="dcterms:W3CDTF">2020-05-24T08:39:30Z</dcterms:modified>
</cp:coreProperties>
</file>