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1" r:id="rId4"/>
    <p:sldId id="269" r:id="rId5"/>
    <p:sldId id="260" r:id="rId6"/>
    <p:sldId id="270" r:id="rId7"/>
    <p:sldId id="263" r:id="rId8"/>
    <p:sldId id="272" r:id="rId9"/>
    <p:sldId id="264" r:id="rId10"/>
    <p:sldId id="259" r:id="rId11"/>
    <p:sldId id="267" r:id="rId12"/>
    <p:sldId id="271" r:id="rId13"/>
  </p:sldIdLst>
  <p:sldSz cx="12192000" cy="6858000"/>
  <p:notesSz cx="6761163" cy="9942513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E1371-7706-442B-A751-E40024E088AA}" type="doc">
      <dgm:prSet loTypeId="urn:microsoft.com/office/officeart/2005/8/layout/pyramid1" loCatId="pyramid" qsTypeId="urn:microsoft.com/office/officeart/2005/8/quickstyle/simple4" qsCatId="simple" csTypeId="urn:microsoft.com/office/officeart/2005/8/colors/accent3_5" csCatId="accent3" phldr="1"/>
      <dgm:spPr/>
    </dgm:pt>
    <dgm:pt modelId="{F9F3E4DD-04C8-4B29-A0DE-A701B18C94B9}">
      <dgm:prSet phldrT="[Text]"/>
      <dgm:spPr/>
      <dgm:t>
        <a:bodyPr/>
        <a:lstStyle/>
        <a:p>
          <a:endParaRPr lang="sk-SK" dirty="0"/>
        </a:p>
      </dgm:t>
    </dgm:pt>
    <dgm:pt modelId="{2BE9EAAB-1995-4B6A-9BF1-2C5014627018}" type="parTrans" cxnId="{628B2939-0BCC-47EF-AA5B-59C311A75AF3}">
      <dgm:prSet/>
      <dgm:spPr/>
      <dgm:t>
        <a:bodyPr/>
        <a:lstStyle/>
        <a:p>
          <a:endParaRPr lang="sk-SK"/>
        </a:p>
      </dgm:t>
    </dgm:pt>
    <dgm:pt modelId="{C7D16DAD-A9A4-4309-A7B8-94CAE874739A}" type="sibTrans" cxnId="{628B2939-0BCC-47EF-AA5B-59C311A75AF3}">
      <dgm:prSet/>
      <dgm:spPr/>
      <dgm:t>
        <a:bodyPr/>
        <a:lstStyle/>
        <a:p>
          <a:endParaRPr lang="sk-SK"/>
        </a:p>
      </dgm:t>
    </dgm:pt>
    <dgm:pt modelId="{55E7055F-466C-43E7-9AAA-AA79B8E8496C}" type="pres">
      <dgm:prSet presAssocID="{6A0E1371-7706-442B-A751-E40024E088AA}" presName="Name0" presStyleCnt="0">
        <dgm:presLayoutVars>
          <dgm:dir/>
          <dgm:animLvl val="lvl"/>
          <dgm:resizeHandles val="exact"/>
        </dgm:presLayoutVars>
      </dgm:prSet>
      <dgm:spPr/>
    </dgm:pt>
    <dgm:pt modelId="{00A2FAD9-6C71-4758-BA3B-4AC8E961AE57}" type="pres">
      <dgm:prSet presAssocID="{F9F3E4DD-04C8-4B29-A0DE-A701B18C94B9}" presName="Name8" presStyleCnt="0"/>
      <dgm:spPr/>
    </dgm:pt>
    <dgm:pt modelId="{277F5DBD-75C6-41A2-8329-F21B3B594494}" type="pres">
      <dgm:prSet presAssocID="{F9F3E4DD-04C8-4B29-A0DE-A701B18C94B9}" presName="level" presStyleLbl="node1" presStyleIdx="0" presStyleCnt="1" custLinFactNeighborX="-58135" custLinFactNeighborY="14803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E4DCA30-B05D-4287-B2B7-82FE0EC8D0A5}" type="pres">
      <dgm:prSet presAssocID="{F9F3E4DD-04C8-4B29-A0DE-A701B18C94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C948916-C181-434D-825C-FF198C04AAED}" type="presOf" srcId="{F9F3E4DD-04C8-4B29-A0DE-A701B18C94B9}" destId="{EE4DCA30-B05D-4287-B2B7-82FE0EC8D0A5}" srcOrd="1" destOrd="0" presId="urn:microsoft.com/office/officeart/2005/8/layout/pyramid1"/>
    <dgm:cxn modelId="{628B2939-0BCC-47EF-AA5B-59C311A75AF3}" srcId="{6A0E1371-7706-442B-A751-E40024E088AA}" destId="{F9F3E4DD-04C8-4B29-A0DE-A701B18C94B9}" srcOrd="0" destOrd="0" parTransId="{2BE9EAAB-1995-4B6A-9BF1-2C5014627018}" sibTransId="{C7D16DAD-A9A4-4309-A7B8-94CAE874739A}"/>
    <dgm:cxn modelId="{05CF2787-21C9-4E9E-A3DB-5FCB495A3056}" type="presOf" srcId="{F9F3E4DD-04C8-4B29-A0DE-A701B18C94B9}" destId="{277F5DBD-75C6-41A2-8329-F21B3B594494}" srcOrd="0" destOrd="0" presId="urn:microsoft.com/office/officeart/2005/8/layout/pyramid1"/>
    <dgm:cxn modelId="{4806B255-007D-4624-AA63-F6F7AB3E5279}" type="presOf" srcId="{6A0E1371-7706-442B-A751-E40024E088AA}" destId="{55E7055F-466C-43E7-9AAA-AA79B8E8496C}" srcOrd="0" destOrd="0" presId="urn:microsoft.com/office/officeart/2005/8/layout/pyramid1"/>
    <dgm:cxn modelId="{F594D2FE-9F58-4205-8D67-1503A3D2EDA9}" type="presParOf" srcId="{55E7055F-466C-43E7-9AAA-AA79B8E8496C}" destId="{00A2FAD9-6C71-4758-BA3B-4AC8E961AE57}" srcOrd="0" destOrd="0" presId="urn:microsoft.com/office/officeart/2005/8/layout/pyramid1"/>
    <dgm:cxn modelId="{B3AAF29A-688E-4851-802E-9AAFA20228DA}" type="presParOf" srcId="{00A2FAD9-6C71-4758-BA3B-4AC8E961AE57}" destId="{277F5DBD-75C6-41A2-8329-F21B3B594494}" srcOrd="0" destOrd="0" presId="urn:microsoft.com/office/officeart/2005/8/layout/pyramid1"/>
    <dgm:cxn modelId="{095BF5C1-B7D3-4113-9F98-C43C2F9B612C}" type="presParOf" srcId="{00A2FAD9-6C71-4758-BA3B-4AC8E961AE57}" destId="{EE4DCA30-B05D-4287-B2B7-82FE0EC8D0A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/>
      <dgm:spPr/>
      <dgm:t>
        <a:bodyPr rtlCol="0"/>
        <a:lstStyle/>
        <a:p>
          <a:pPr rtl="0"/>
          <a:r>
            <a:rPr lang="sk-SK" b="1" cap="all" baseline="0" dirty="0">
              <a:latin typeface="Cambria Math" panose="02040503050406030204" pitchFamily="18" charset="0"/>
              <a:ea typeface="Cambria Math" panose="02040503050406030204" pitchFamily="18" charset="0"/>
            </a:rPr>
            <a:t>Prostredie</a:t>
          </a:r>
        </a:p>
        <a:p>
          <a:pPr rtl="0"/>
          <a:r>
            <a:rPr lang="sk-SK" dirty="0">
              <a:latin typeface="Cambria Math" panose="02040503050406030204" pitchFamily="18" charset="0"/>
              <a:ea typeface="Cambria Math" panose="02040503050406030204" pitchFamily="18" charset="0"/>
            </a:rPr>
            <a:t>- bezpečné a obohatené</a:t>
          </a:r>
          <a:endParaRPr lang="en-US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algn="l" rtl="0"/>
          <a:r>
            <a:rPr lang="sk-SK" sz="1600" b="1" dirty="0">
              <a:latin typeface="Cambria Math" panose="02040503050406030204" pitchFamily="18" charset="0"/>
              <a:ea typeface="Cambria Math" panose="02040503050406030204" pitchFamily="18" charset="0"/>
            </a:rPr>
            <a:t>OSOBNOSTNÝ RAST</a:t>
          </a:r>
        </a:p>
        <a:p>
          <a:pPr algn="l" rtl="0"/>
          <a:r>
            <a:rPr lang="sk-SK" sz="1400" dirty="0">
              <a:latin typeface="Cambria Math" panose="02040503050406030204" pitchFamily="18" charset="0"/>
              <a:ea typeface="Cambria Math" panose="02040503050406030204" pitchFamily="18" charset="0"/>
            </a:rPr>
            <a:t>- ranné komunity</a:t>
          </a:r>
        </a:p>
        <a:p>
          <a:pPr algn="l" rtl="0"/>
          <a:r>
            <a:rPr lang="sk-SK" sz="1400" dirty="0">
              <a:latin typeface="Cambria Math" panose="02040503050406030204" pitchFamily="18" charset="0"/>
              <a:ea typeface="Cambria Math" panose="02040503050406030204" pitchFamily="18" charset="0"/>
            </a:rPr>
            <a:t>- projektové vyučovanie</a:t>
          </a:r>
        </a:p>
        <a:p>
          <a:pPr algn="l" rtl="0"/>
          <a:r>
            <a:rPr lang="sk-SK" sz="1400" dirty="0">
              <a:latin typeface="Cambria Math" panose="02040503050406030204" pitchFamily="18" charset="0"/>
              <a:ea typeface="Cambria Math" panose="02040503050406030204" pitchFamily="18" charset="0"/>
            </a:rPr>
            <a:t>- práca v skupinách</a:t>
          </a:r>
          <a:endParaRPr lang="sk" sz="140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sk-SK" sz="1800" b="1" dirty="0">
              <a:latin typeface="Cambria Math" panose="02040503050406030204" pitchFamily="18" charset="0"/>
              <a:ea typeface="Cambria Math" panose="02040503050406030204" pitchFamily="18" charset="0"/>
            </a:rPr>
            <a:t>CHARAKTER</a:t>
          </a:r>
        </a:p>
        <a:p>
          <a:pPr rtl="0"/>
          <a:r>
            <a:rPr lang="sk-SK" sz="1400" dirty="0">
              <a:latin typeface="Cambria Math" panose="02040503050406030204" pitchFamily="18" charset="0"/>
              <a:ea typeface="Cambria Math" panose="02040503050406030204" pitchFamily="18" charset="0"/>
            </a:rPr>
            <a:t>- sv. omše</a:t>
          </a:r>
        </a:p>
        <a:p>
          <a:pPr rtl="0"/>
          <a:r>
            <a:rPr lang="sk-SK" sz="1400" dirty="0">
              <a:latin typeface="Cambria Math" panose="02040503050406030204" pitchFamily="18" charset="0"/>
              <a:ea typeface="Cambria Math" panose="02040503050406030204" pitchFamily="18" charset="0"/>
            </a:rPr>
            <a:t>- duchovné obnovy</a:t>
          </a:r>
        </a:p>
        <a:p>
          <a:pPr rtl="0"/>
          <a:r>
            <a:rPr lang="sk-SK" sz="1400" dirty="0">
              <a:latin typeface="Cambria Math" panose="02040503050406030204" pitchFamily="18" charset="0"/>
              <a:ea typeface="Cambria Math" panose="02040503050406030204" pitchFamily="18" charset="0"/>
            </a:rPr>
            <a:t>- Katechézy Dobrého   pastiera</a:t>
          </a:r>
        </a:p>
        <a:p>
          <a:pPr rtl="0"/>
          <a:endParaRPr lang="sk" sz="180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sk-SK" sz="1800" b="1" cap="all" baseline="0" dirty="0">
              <a:latin typeface="Cambria Math" panose="02040503050406030204" pitchFamily="18" charset="0"/>
              <a:ea typeface="Cambria Math" panose="02040503050406030204" pitchFamily="18" charset="0"/>
            </a:rPr>
            <a:t>Angažovanosť</a:t>
          </a:r>
        </a:p>
        <a:p>
          <a:pPr rtl="0"/>
          <a:r>
            <a:rPr lang="sk-SK" sz="1400" dirty="0">
              <a:latin typeface="Cambria Math" panose="02040503050406030204" pitchFamily="18" charset="0"/>
              <a:ea typeface="Cambria Math" panose="02040503050406030204" pitchFamily="18" charset="0"/>
            </a:rPr>
            <a:t> - Žiacka školská rada</a:t>
          </a:r>
        </a:p>
        <a:p>
          <a:pPr rtl="0"/>
          <a:r>
            <a:rPr lang="sk-SK" sz="1400" dirty="0">
              <a:latin typeface="Cambria Math" panose="02040503050406030204" pitchFamily="18" charset="0"/>
              <a:ea typeface="Cambria Math" panose="02040503050406030204" pitchFamily="18" charset="0"/>
            </a:rPr>
            <a:t> - dobrovoľníctvo</a:t>
          </a:r>
          <a:endParaRPr lang="sk" sz="140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r>
            <a:rPr lang="sk-SK" sz="2200" b="1" cap="all" baseline="0" dirty="0">
              <a:latin typeface="Cambria Math" panose="02040503050406030204" pitchFamily="18" charset="0"/>
              <a:ea typeface="Cambria Math" panose="02040503050406030204" pitchFamily="18" charset="0"/>
            </a:rPr>
            <a:t>Spolupráca</a:t>
          </a:r>
          <a:r>
            <a:rPr lang="sk-SK" sz="220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sk-SK" sz="1800" dirty="0">
              <a:latin typeface="Cambria Math" panose="02040503050406030204" pitchFamily="18" charset="0"/>
              <a:ea typeface="Cambria Math" panose="02040503050406030204" pitchFamily="18" charset="0"/>
            </a:rPr>
            <a:t>- rodičia </a:t>
          </a:r>
        </a:p>
        <a:p>
          <a:pPr rtl="0"/>
          <a:r>
            <a:rPr lang="sk-SK" sz="1800" dirty="0">
              <a:latin typeface="Cambria Math" panose="02040503050406030204" pitchFamily="18" charset="0"/>
              <a:ea typeface="Cambria Math" panose="02040503050406030204" pitchFamily="18" charset="0"/>
            </a:rPr>
            <a:t>- farnosť</a:t>
          </a:r>
        </a:p>
        <a:p>
          <a:pPr rtl="0"/>
          <a:r>
            <a:rPr lang="sk-SK" sz="1800" dirty="0">
              <a:latin typeface="Cambria Math" panose="02040503050406030204" pitchFamily="18" charset="0"/>
              <a:ea typeface="Cambria Math" panose="02040503050406030204" pitchFamily="18" charset="0"/>
            </a:rPr>
            <a:t>- mesto</a:t>
          </a:r>
          <a:endParaRPr lang="sk" sz="180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 custScaleX="110985" custLinFactNeighborX="7199" custLinFactNeighborY="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 custLinFactNeighborX="-1997" custLinFactNeighborY="-831"/>
      <dgm:spPr/>
    </dgm:pt>
    <dgm:pt modelId="{18F7A15A-3ED1-4A32-B700-36B8D6BBE441}" type="pres">
      <dgm:prSet presAssocID="{EF034794-D109-40B6-8FA2-8971C3123AB6}" presName="ParentText" presStyleLbl="revTx" presStyleIdx="1" presStyleCnt="5" custScaleX="113125" custLinFactNeighborX="3951" custLinFactNeighborY="15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 custScaleX="116110" custScaleY="97841" custLinFactNeighborX="-8340" custLinFactNeighborY="0"/>
      <dgm:spPr/>
    </dgm:pt>
    <dgm:pt modelId="{AFC6068B-131B-444D-AF53-A5A2A6DC9AE7}" type="pres">
      <dgm:prSet presAssocID="{778AA374-0E17-4AEA-8EB6-0C342D57D8D8}" presName="ParentText" presStyleLbl="revTx" presStyleIdx="3" presStyleCnt="5" custScaleX="120615" custScaleY="104894" custLinFactNeighborX="-3079" custLinFactNeighborY="11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2461428-67F7-4413-867C-FCBFE80C795C}" type="presOf" srcId="{15E11DBD-E9B5-4BCF-A56C-7AAE26CE30DC}" destId="{F0124EB5-2136-46F3-B2F4-41A5196C24A0}" srcOrd="0" destOrd="0" presId="urn:microsoft.com/office/officeart/2009/3/layout/StepUpProcess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26EA0C53-FF3B-4D17-AE2C-868164A9EF04}" type="presOf" srcId="{41DDEAAE-DE55-45A3-A4F7-3874E0140D37}" destId="{EB3CB291-E23A-4667-A32E-A640A76557A1}" srcOrd="0" destOrd="0" presId="urn:microsoft.com/office/officeart/2009/3/layout/StepUpProcess"/>
    <dgm:cxn modelId="{01BF0A79-FEF8-4A74-AC07-A014E343045B}" type="presOf" srcId="{EF034794-D109-40B6-8FA2-8971C3123AB6}" destId="{18F7A15A-3ED1-4A32-B700-36B8D6BBE441}" srcOrd="0" destOrd="0" presId="urn:microsoft.com/office/officeart/2009/3/layout/StepUpProcess"/>
    <dgm:cxn modelId="{E69E7C77-B3BC-4DF1-9F54-199AD8F3F621}" type="presOf" srcId="{E4D23657-D1E8-4B22-974B-8DC90813F51B}" destId="{80B372F1-8EF3-4532-ACC6-E65E1D63ACA2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29C0161C-060B-44F7-89C9-E553420CB765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3F62E825-233E-4B22-82DF-41F85093C60D}" type="presOf" srcId="{05F1A7D0-6E45-49DA-80B3-7FF4B8783E58}" destId="{D81336A4-814F-45EF-B582-2466B0D2E2A7}" srcOrd="0" destOrd="0" presId="urn:microsoft.com/office/officeart/2009/3/layout/StepUpProcess"/>
    <dgm:cxn modelId="{BF1B1B35-ECF1-4568-92F1-6221C923025E}" type="presParOf" srcId="{EB3CB291-E23A-4667-A32E-A640A76557A1}" destId="{01035298-0CF7-4145-8EE2-24DBFEAF33BB}" srcOrd="0" destOrd="0" presId="urn:microsoft.com/office/officeart/2009/3/layout/StepUpProcess"/>
    <dgm:cxn modelId="{A0E18E4E-B074-4BEE-A140-FC8699BD8ED4}" type="presParOf" srcId="{01035298-0CF7-4145-8EE2-24DBFEAF33BB}" destId="{21E1F518-1190-4883-914B-1FB66E6D3A63}" srcOrd="0" destOrd="0" presId="urn:microsoft.com/office/officeart/2009/3/layout/StepUpProcess"/>
    <dgm:cxn modelId="{1C0E49C5-BFCA-4C7B-9663-DAA914DA65F0}" type="presParOf" srcId="{01035298-0CF7-4145-8EE2-24DBFEAF33BB}" destId="{80B372F1-8EF3-4532-ACC6-E65E1D63ACA2}" srcOrd="1" destOrd="0" presId="urn:microsoft.com/office/officeart/2009/3/layout/StepUpProcess"/>
    <dgm:cxn modelId="{51D17A2B-96A1-42E7-A85C-86FA5F63E36A}" type="presParOf" srcId="{01035298-0CF7-4145-8EE2-24DBFEAF33BB}" destId="{B746139E-4627-4CCC-9299-5653D77ED24D}" srcOrd="2" destOrd="0" presId="urn:microsoft.com/office/officeart/2009/3/layout/StepUpProcess"/>
    <dgm:cxn modelId="{4D15F1A1-4A51-4A02-87BF-308A94190C3D}" type="presParOf" srcId="{EB3CB291-E23A-4667-A32E-A640A76557A1}" destId="{780BC64D-2F67-498A-99F6-7EB28080D705}" srcOrd="1" destOrd="0" presId="urn:microsoft.com/office/officeart/2009/3/layout/StepUpProcess"/>
    <dgm:cxn modelId="{57C35562-CCC3-418F-89B3-FD14ABCCE85A}" type="presParOf" srcId="{780BC64D-2F67-498A-99F6-7EB28080D705}" destId="{68E230FA-2656-4C78-B827-58AFD214F445}" srcOrd="0" destOrd="0" presId="urn:microsoft.com/office/officeart/2009/3/layout/StepUpProcess"/>
    <dgm:cxn modelId="{0AF49147-74A8-4D06-A157-8B331A73E0BB}" type="presParOf" srcId="{EB3CB291-E23A-4667-A32E-A640A76557A1}" destId="{B07824BD-C1CB-4098-8E38-D3E1F721DF31}" srcOrd="2" destOrd="0" presId="urn:microsoft.com/office/officeart/2009/3/layout/StepUpProcess"/>
    <dgm:cxn modelId="{C4EC5B9E-2ED5-41AC-ACF6-85B3B3C6E2C6}" type="presParOf" srcId="{B07824BD-C1CB-4098-8E38-D3E1F721DF31}" destId="{85769F8C-5820-4CB5-B01D-69A648973D8F}" srcOrd="0" destOrd="0" presId="urn:microsoft.com/office/officeart/2009/3/layout/StepUpProcess"/>
    <dgm:cxn modelId="{2AB031F4-D6C8-49C0-9242-35CB8538D953}" type="presParOf" srcId="{B07824BD-C1CB-4098-8E38-D3E1F721DF31}" destId="{18F7A15A-3ED1-4A32-B700-36B8D6BBE441}" srcOrd="1" destOrd="0" presId="urn:microsoft.com/office/officeart/2009/3/layout/StepUpProcess"/>
    <dgm:cxn modelId="{1343A713-5D12-475D-88EF-9E210656C28C}" type="presParOf" srcId="{B07824BD-C1CB-4098-8E38-D3E1F721DF31}" destId="{F6F2BEFC-1674-4E8D-98FF-DE4432BB887C}" srcOrd="2" destOrd="0" presId="urn:microsoft.com/office/officeart/2009/3/layout/StepUpProcess"/>
    <dgm:cxn modelId="{FF3602D7-6D3C-4735-8960-0E1C6204F98D}" type="presParOf" srcId="{EB3CB291-E23A-4667-A32E-A640A76557A1}" destId="{E26373E0-D095-405B-9F4A-CC7FBB5BEBD2}" srcOrd="3" destOrd="0" presId="urn:microsoft.com/office/officeart/2009/3/layout/StepUpProcess"/>
    <dgm:cxn modelId="{6A957579-3EDB-4233-8986-4E0887EFE561}" type="presParOf" srcId="{E26373E0-D095-405B-9F4A-CC7FBB5BEBD2}" destId="{8B10941C-73F0-477C-9F3D-EB0A4525ACBE}" srcOrd="0" destOrd="0" presId="urn:microsoft.com/office/officeart/2009/3/layout/StepUpProcess"/>
    <dgm:cxn modelId="{9A7AF291-46E5-4996-93EE-0962A40B0019}" type="presParOf" srcId="{EB3CB291-E23A-4667-A32E-A640A76557A1}" destId="{DF2F85E9-6BAE-40EA-8F18-DAFCA3EFFB69}" srcOrd="4" destOrd="0" presId="urn:microsoft.com/office/officeart/2009/3/layout/StepUpProcess"/>
    <dgm:cxn modelId="{E23C7B47-9507-4BAB-A791-EFFEEBD2FD78}" type="presParOf" srcId="{DF2F85E9-6BAE-40EA-8F18-DAFCA3EFFB69}" destId="{A5E67CF4-39ED-4CC8-A27F-E45EA5D3AC44}" srcOrd="0" destOrd="0" presId="urn:microsoft.com/office/officeart/2009/3/layout/StepUpProcess"/>
    <dgm:cxn modelId="{000A3269-4806-4409-9F7C-644E8D452D7B}" type="presParOf" srcId="{DF2F85E9-6BAE-40EA-8F18-DAFCA3EFFB69}" destId="{F0124EB5-2136-46F3-B2F4-41A5196C24A0}" srcOrd="1" destOrd="0" presId="urn:microsoft.com/office/officeart/2009/3/layout/StepUpProcess"/>
    <dgm:cxn modelId="{3E303A2E-8ED2-452B-AE72-EF72FA4E8625}" type="presParOf" srcId="{DF2F85E9-6BAE-40EA-8F18-DAFCA3EFFB69}" destId="{D5E82CFA-3F05-41CB-A66C-3A904CCE06CE}" srcOrd="2" destOrd="0" presId="urn:microsoft.com/office/officeart/2009/3/layout/StepUpProcess"/>
    <dgm:cxn modelId="{1368241F-3641-47E1-9C63-6C1EE05B11C0}" type="presParOf" srcId="{EB3CB291-E23A-4667-A32E-A640A76557A1}" destId="{F5574CB1-AC1C-4773-A4A7-C4CE14EF6374}" srcOrd="5" destOrd="0" presId="urn:microsoft.com/office/officeart/2009/3/layout/StepUpProcess"/>
    <dgm:cxn modelId="{967C243B-A6FD-4157-98F0-1ACC7B0A39C1}" type="presParOf" srcId="{F5574CB1-AC1C-4773-A4A7-C4CE14EF6374}" destId="{14FCF07D-F999-4928-B62C-1135C3080FD1}" srcOrd="0" destOrd="0" presId="urn:microsoft.com/office/officeart/2009/3/layout/StepUpProcess"/>
    <dgm:cxn modelId="{F7F8A612-89D5-45C1-BDF1-52ED4F55EB0F}" type="presParOf" srcId="{EB3CB291-E23A-4667-A32E-A640A76557A1}" destId="{2489F161-D1CF-4A3D-8E95-6382395DC25B}" srcOrd="6" destOrd="0" presId="urn:microsoft.com/office/officeart/2009/3/layout/StepUpProcess"/>
    <dgm:cxn modelId="{929AC954-5992-4474-A79B-E79A68AD7E9E}" type="presParOf" srcId="{2489F161-D1CF-4A3D-8E95-6382395DC25B}" destId="{06EAFCDC-2041-4C37-BE64-7627BAA16382}" srcOrd="0" destOrd="0" presId="urn:microsoft.com/office/officeart/2009/3/layout/StepUpProcess"/>
    <dgm:cxn modelId="{B0DBA763-2122-46AE-A3F1-4D21516C5D82}" type="presParOf" srcId="{2489F161-D1CF-4A3D-8E95-6382395DC25B}" destId="{AFC6068B-131B-444D-AF53-A5A2A6DC9AE7}" srcOrd="1" destOrd="0" presId="urn:microsoft.com/office/officeart/2009/3/layout/StepUpProcess"/>
    <dgm:cxn modelId="{EDD03257-92F2-48DE-A715-ECDECE6BF1D9}" type="presParOf" srcId="{2489F161-D1CF-4A3D-8E95-6382395DC25B}" destId="{F62C0D9F-BF11-4D63-A28B-80FA21343A28}" srcOrd="2" destOrd="0" presId="urn:microsoft.com/office/officeart/2009/3/layout/StepUpProcess"/>
    <dgm:cxn modelId="{C8E2A43A-258E-4D83-887E-C4C57585EDD0}" type="presParOf" srcId="{EB3CB291-E23A-4667-A32E-A640A76557A1}" destId="{F5EC4F6A-2B4F-420C-9BEA-A14EFB832731}" srcOrd="7" destOrd="0" presId="urn:microsoft.com/office/officeart/2009/3/layout/StepUpProcess"/>
    <dgm:cxn modelId="{CBF66757-B194-4B4E-999A-9896E0FABB01}" type="presParOf" srcId="{F5EC4F6A-2B4F-420C-9BEA-A14EFB832731}" destId="{41DC2B0B-BD37-48C1-BB85-7F75AC60BB5F}" srcOrd="0" destOrd="0" presId="urn:microsoft.com/office/officeart/2009/3/layout/StepUpProcess"/>
    <dgm:cxn modelId="{92BBB039-A041-4D70-92A1-394E1D4FC54F}" type="presParOf" srcId="{EB3CB291-E23A-4667-A32E-A640A76557A1}" destId="{D2C6C114-9E17-4E64-9FCF-9C4365FE25B7}" srcOrd="8" destOrd="0" presId="urn:microsoft.com/office/officeart/2009/3/layout/StepUpProcess"/>
    <dgm:cxn modelId="{6705FB7D-DA74-431B-8D5B-E454D35F8403}" type="presParOf" srcId="{D2C6C114-9E17-4E64-9FCF-9C4365FE25B7}" destId="{BA06DEFD-3E20-41CA-8CC7-585BE7A02A00}" srcOrd="0" destOrd="0" presId="urn:microsoft.com/office/officeart/2009/3/layout/StepUpProcess"/>
    <dgm:cxn modelId="{E0E023E7-ACC6-4B17-9497-C8E55F46C665}" type="presParOf" srcId="{D2C6C114-9E17-4E64-9FCF-9C4365FE25B7}" destId="{D81336A4-814F-45EF-B582-2466B0D2E2A7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F5DBD-75C6-41A2-8329-F21B3B594494}">
      <dsp:nvSpPr>
        <dsp:cNvPr id="0" name=""/>
        <dsp:cNvSpPr/>
      </dsp:nvSpPr>
      <dsp:spPr>
        <a:xfrm>
          <a:off x="0" y="0"/>
          <a:ext cx="4520396" cy="3958046"/>
        </a:xfrm>
        <a:prstGeom prst="trapezoid">
          <a:avLst>
            <a:gd name="adj" fmla="val 57104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6500" kern="1200" dirty="0"/>
        </a:p>
      </dsp:txBody>
      <dsp:txXfrm>
        <a:off x="0" y="0"/>
        <a:ext cx="4520396" cy="3958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05984" y="2379375"/>
          <a:ext cx="1216391" cy="20240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34121" y="2998753"/>
          <a:ext cx="2028052" cy="1601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rtlCol="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b="1" kern="1200" cap="all" baseline="0" dirty="0">
              <a:latin typeface="Cambria Math" panose="02040503050406030204" pitchFamily="18" charset="0"/>
              <a:ea typeface="Cambria Math" panose="02040503050406030204" pitchFamily="18" charset="0"/>
            </a:rPr>
            <a:t>Prostredie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>
              <a:latin typeface="Cambria Math" panose="02040503050406030204" pitchFamily="18" charset="0"/>
              <a:ea typeface="Cambria Math" panose="02040503050406030204" pitchFamily="18" charset="0"/>
            </a:rPr>
            <a:t>- bezpečné a obohatené</a:t>
          </a:r>
          <a:endParaRPr lang="en-US" sz="2500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234121" y="2998753"/>
        <a:ext cx="2028052" cy="1601754"/>
      </dsp:txXfrm>
    </dsp:sp>
    <dsp:sp modelId="{B746139E-4627-4CCC-9299-5653D77ED24D}">
      <dsp:nvSpPr>
        <dsp:cNvPr id="0" name=""/>
        <dsp:cNvSpPr/>
      </dsp:nvSpPr>
      <dsp:spPr>
        <a:xfrm>
          <a:off x="1685482" y="2230362"/>
          <a:ext cx="344777" cy="34477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702928" y="1815719"/>
          <a:ext cx="1216391" cy="20240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492582" y="2454656"/>
          <a:ext cx="2067157" cy="1601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OSOBNOSTNÝ RAST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>
              <a:latin typeface="Cambria Math" panose="02040503050406030204" pitchFamily="18" charset="0"/>
              <a:ea typeface="Cambria Math" panose="02040503050406030204" pitchFamily="18" charset="0"/>
            </a:rPr>
            <a:t>- ranné komunity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>
              <a:latin typeface="Cambria Math" panose="02040503050406030204" pitchFamily="18" charset="0"/>
              <a:ea typeface="Cambria Math" panose="02040503050406030204" pitchFamily="18" charset="0"/>
            </a:rPr>
            <a:t>- projektové vyučovanie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>
              <a:latin typeface="Cambria Math" panose="02040503050406030204" pitchFamily="18" charset="0"/>
              <a:ea typeface="Cambria Math" panose="02040503050406030204" pitchFamily="18" charset="0"/>
            </a:rPr>
            <a:t>- práca v skupinách</a:t>
          </a:r>
          <a:endParaRPr lang="sk" sz="1400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2492582" y="2454656"/>
        <a:ext cx="2067157" cy="1601754"/>
      </dsp:txXfrm>
    </dsp:sp>
    <dsp:sp modelId="{F6F2BEFC-1674-4E8D-98FF-DE4432BB887C}">
      <dsp:nvSpPr>
        <dsp:cNvPr id="0" name=""/>
        <dsp:cNvSpPr/>
      </dsp:nvSpPr>
      <dsp:spPr>
        <a:xfrm>
          <a:off x="4022846" y="1676815"/>
          <a:ext cx="344777" cy="34477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5080712" y="1272280"/>
          <a:ext cx="1216391" cy="20240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877666" y="1877034"/>
          <a:ext cx="1827321" cy="1601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CHARAKTER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>
              <a:latin typeface="Cambria Math" panose="02040503050406030204" pitchFamily="18" charset="0"/>
              <a:ea typeface="Cambria Math" panose="02040503050406030204" pitchFamily="18" charset="0"/>
            </a:rPr>
            <a:t>- sv. omše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>
              <a:latin typeface="Cambria Math" panose="02040503050406030204" pitchFamily="18" charset="0"/>
              <a:ea typeface="Cambria Math" panose="02040503050406030204" pitchFamily="18" charset="0"/>
            </a:rPr>
            <a:t>- duchovné obnovy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>
              <a:latin typeface="Cambria Math" panose="02040503050406030204" pitchFamily="18" charset="0"/>
              <a:ea typeface="Cambria Math" panose="02040503050406030204" pitchFamily="18" charset="0"/>
            </a:rPr>
            <a:t>- Katechézy Dobrého   pastiera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" sz="1800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4877666" y="1877034"/>
        <a:ext cx="1827321" cy="1601754"/>
      </dsp:txXfrm>
    </dsp:sp>
    <dsp:sp modelId="{D5E82CFA-3F05-41CB-A66C-3A904CCE06CE}">
      <dsp:nvSpPr>
        <dsp:cNvPr id="0" name=""/>
        <dsp:cNvSpPr/>
      </dsp:nvSpPr>
      <dsp:spPr>
        <a:xfrm>
          <a:off x="6360210" y="1123267"/>
          <a:ext cx="344777" cy="34477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425438" y="516500"/>
          <a:ext cx="1190129" cy="235012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7133452" y="1427969"/>
          <a:ext cx="2204023" cy="1680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cap="all" baseline="0" dirty="0">
              <a:latin typeface="Cambria Math" panose="02040503050406030204" pitchFamily="18" charset="0"/>
              <a:ea typeface="Cambria Math" panose="02040503050406030204" pitchFamily="18" charset="0"/>
            </a:rPr>
            <a:t>Angažovanosť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>
              <a:latin typeface="Cambria Math" panose="02040503050406030204" pitchFamily="18" charset="0"/>
              <a:ea typeface="Cambria Math" panose="02040503050406030204" pitchFamily="18" charset="0"/>
            </a:rPr>
            <a:t> - Žiacka školská rada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>
              <a:latin typeface="Cambria Math" panose="02040503050406030204" pitchFamily="18" charset="0"/>
              <a:ea typeface="Cambria Math" panose="02040503050406030204" pitchFamily="18" charset="0"/>
            </a:rPr>
            <a:t> - dobrovoľníctvo</a:t>
          </a:r>
          <a:endParaRPr lang="sk" sz="1400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7133452" y="1427969"/>
        <a:ext cx="2204023" cy="1680144"/>
      </dsp:txXfrm>
    </dsp:sp>
    <dsp:sp modelId="{F62C0D9F-BF11-4D63-A28B-80FA21343A28}">
      <dsp:nvSpPr>
        <dsp:cNvPr id="0" name=""/>
        <dsp:cNvSpPr/>
      </dsp:nvSpPr>
      <dsp:spPr>
        <a:xfrm>
          <a:off x="8860611" y="530525"/>
          <a:ext cx="344777" cy="34477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9755440" y="125990"/>
          <a:ext cx="1216391" cy="202404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9552394" y="730744"/>
          <a:ext cx="1827321" cy="1601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rtlCol="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b="1" kern="1200" cap="all" baseline="0" dirty="0">
              <a:latin typeface="Cambria Math" panose="02040503050406030204" pitchFamily="18" charset="0"/>
              <a:ea typeface="Cambria Math" panose="02040503050406030204" pitchFamily="18" charset="0"/>
            </a:rPr>
            <a:t>Spolupráca</a:t>
          </a:r>
          <a:r>
            <a:rPr lang="sk-SK" sz="2200" kern="120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sk-SK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- rodičia 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- farnosť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- mesto</a:t>
          </a:r>
          <a:endParaRPr lang="sk" sz="1800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9552394" y="730744"/>
        <a:ext cx="1827321" cy="1601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sem a upravte štýl predlohy textu</a:t>
            </a:r>
          </a:p>
          <a:p>
            <a:pPr lvl="1" rtl="0"/>
            <a:r>
              <a:t>Druhá úroveň</a:t>
            </a:r>
          </a:p>
          <a:p>
            <a:pPr lvl="2" rtl="0"/>
            <a:r>
              <a:t>Tretia úroveň</a:t>
            </a:r>
          </a:p>
          <a:p>
            <a:pPr lvl="3" rtl="0"/>
            <a:r>
              <a:t>Štvrtá úroveň</a:t>
            </a:r>
          </a:p>
          <a:p>
            <a:pPr lvl="4" rtl="0"/>
            <a:r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35E2820-AFE1-45FA-949E-17BDB534E1D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0449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35E2820-AFE1-45FA-949E-17BDB534E1DC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1035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35E2820-AFE1-45FA-949E-17BDB534E1D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197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35E2820-AFE1-45FA-949E-17BDB534E1DC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6858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35E2820-AFE1-45FA-949E-17BDB534E1D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5159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35E2820-AFE1-45FA-949E-17BDB534E1D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2562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35E2820-AFE1-45FA-949E-17BDB534E1DC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999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35E2820-AFE1-45FA-949E-17BDB534E1D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1529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35E2820-AFE1-45FA-949E-17BDB534E1DC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9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k-SK"/>
              <a:t>Kliknutím upravte štýl predlohy podnadpisu</a:t>
            </a:r>
            <a:endParaRPr/>
          </a:p>
        </p:txBody>
      </p:sp>
      <p:sp>
        <p:nvSpPr>
          <p:cNvPr id="8" name="Zástupný dá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9" name="Zástupná pät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Zástupné číslo snímk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8" name="Zaoblený obdĺžni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Zástupný obrázok 2" descr="Prázdny zástupný objekt na pridanie obrázka. Kliknite na zástupný objekt a vyberte požadovaný obrázok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"/>
              <a:t>Kliknite sem a upravte štýl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1.9.2016</a:t>
            </a:r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itul 2"/>
          <p:cNvSpPr>
            <a:spLocks noGrp="1"/>
          </p:cNvSpPr>
          <p:nvPr>
            <p:ph type="subTitle" idx="1"/>
          </p:nvPr>
        </p:nvSpPr>
        <p:spPr>
          <a:xfrm>
            <a:off x="4778773" y="2689648"/>
            <a:ext cx="3990089" cy="1002037"/>
          </a:xfrm>
        </p:spPr>
        <p:txBody>
          <a:bodyPr rtlCol="0">
            <a:normAutofit/>
          </a:bodyPr>
          <a:lstStyle/>
          <a:p>
            <a:pPr rtl="0"/>
            <a:r>
              <a:rPr lang="sk-SK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Vitajte!</a:t>
            </a:r>
            <a:endParaRPr lang="sk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4A1C1B8D-5ED7-45C7-BA66-2AFE9DA48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3" t="18868" r="21043" b="7925"/>
          <a:stretch/>
        </p:blipFill>
        <p:spPr>
          <a:xfrm>
            <a:off x="895630" y="489052"/>
            <a:ext cx="3219170" cy="32026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Zástupný obsah 14" descr="Diagram prestupu na vyššiu pozíciu zobrazujúci 5 krokov vzostupne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215877"/>
              </p:ext>
            </p:extLst>
          </p:nvPr>
        </p:nvGraphicFramePr>
        <p:xfrm>
          <a:off x="405064" y="-128611"/>
          <a:ext cx="11381872" cy="511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G:\FOTO KALENDAR\vesmir u stvrtakov 201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8" b="9780"/>
          <a:stretch/>
        </p:blipFill>
        <p:spPr bwMode="auto">
          <a:xfrm>
            <a:off x="2130204" y="3881159"/>
            <a:ext cx="2572367" cy="1611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cloud5h.edupage.org/cloud?z%3AAJgDzlN0E6RBjP0VSWqfuYksNrjJ6kXk4FLtGJ3z%2FXFMaFhEe5wtEXDBBY45Zeui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r="4683"/>
          <a:stretch/>
        </p:blipFill>
        <p:spPr bwMode="auto">
          <a:xfrm rot="5400000">
            <a:off x="7327437" y="2488527"/>
            <a:ext cx="2806885" cy="2272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FOTO KALENDAR\Brigáda 201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6" t="13977" r="30312" b="7427"/>
          <a:stretch/>
        </p:blipFill>
        <p:spPr bwMode="auto">
          <a:xfrm>
            <a:off x="9916675" y="2010907"/>
            <a:ext cx="2004883" cy="1762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FOTO KALENDAR\Duchovná obnova 2018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5" t="25784" r="12985" b="22111"/>
          <a:stretch/>
        </p:blipFill>
        <p:spPr bwMode="auto">
          <a:xfrm>
            <a:off x="4702571" y="3358067"/>
            <a:ext cx="2786858" cy="1623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="" xmlns:a16="http://schemas.microsoft.com/office/drawing/2014/main" id="{5E239777-72B0-4FC5-A0AB-20CDE51D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60" y="0"/>
            <a:ext cx="5799446" cy="1200416"/>
          </a:xfrm>
        </p:spPr>
        <p:txBody>
          <a:bodyPr rtlCol="0">
            <a:normAutofit fontScale="90000"/>
          </a:bodyPr>
          <a:lstStyle/>
          <a:p>
            <a:pPr rtl="0"/>
            <a:r>
              <a:rPr lang="sk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Rozvoj mysle a srdca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="" xmlns:a16="http://schemas.microsoft.com/office/drawing/2014/main" id="{04B59496-E934-4A95-8D2C-E9EFC9D59E7E}"/>
              </a:ext>
            </a:extLst>
          </p:cNvPr>
          <p:cNvSpPr txBox="1"/>
          <p:nvPr/>
        </p:nvSpPr>
        <p:spPr>
          <a:xfrm>
            <a:off x="4888230" y="5169863"/>
            <a:ext cx="69201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„Povinnosť učiť je dôsledkom lásky k ľuďom. Povinnosť učiť sa je dôsledkom lásky k pravde.“ sv. Augustín</a:t>
            </a:r>
            <a:endParaRPr lang="sk-SK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="" xmlns:a16="http://schemas.microsoft.com/office/drawing/2014/main" id="{84EEAFE3-4265-4AF0-8DA5-242813A19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60" y="0"/>
            <a:ext cx="6332106" cy="1200416"/>
          </a:xfrm>
        </p:spPr>
        <p:txBody>
          <a:bodyPr rtlCol="0">
            <a:normAutofit fontScale="90000"/>
          </a:bodyPr>
          <a:lstStyle/>
          <a:p>
            <a:pPr rtl="0"/>
            <a:r>
              <a:rPr lang="sk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Elektronická prihláška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="" xmlns:a16="http://schemas.microsoft.com/office/drawing/2014/main" id="{DE08B18D-B160-4957-9A0C-A55BB354D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130" y="1360214"/>
            <a:ext cx="8291062" cy="5307332"/>
          </a:xfrm>
          <a:prstGeom prst="rect">
            <a:avLst/>
          </a:prstGeom>
        </p:spPr>
      </p:pic>
      <p:sp>
        <p:nvSpPr>
          <p:cNvPr id="12" name="Obdĺžnik: zaoblené rohy 11">
            <a:extLst>
              <a:ext uri="{FF2B5EF4-FFF2-40B4-BE49-F238E27FC236}">
                <a16:creationId xmlns="" xmlns:a16="http://schemas.microsoft.com/office/drawing/2014/main" id="{D568C639-D835-4F66-A1C2-7B5253C9B665}"/>
              </a:ext>
            </a:extLst>
          </p:cNvPr>
          <p:cNvSpPr/>
          <p:nvPr/>
        </p:nvSpPr>
        <p:spPr>
          <a:xfrm>
            <a:off x="6454066" y="2592279"/>
            <a:ext cx="4802819" cy="9765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>
                <a:latin typeface="Cambria Math" panose="02040503050406030204" pitchFamily="18" charset="0"/>
                <a:ea typeface="Cambria Math" panose="02040503050406030204" pitchFamily="18" charset="0"/>
              </a:rPr>
              <a:t>Kliknúť na „</a:t>
            </a:r>
            <a:r>
              <a:rPr lang="sk-SK" b="1" dirty="0">
                <a:latin typeface="Cambria Math" panose="02040503050406030204" pitchFamily="18" charset="0"/>
                <a:ea typeface="Cambria Math" panose="02040503050406030204" pitchFamily="18" charset="0"/>
              </a:rPr>
              <a:t>Žiaci a rodiča</a:t>
            </a:r>
            <a:r>
              <a:rPr lang="sk-SK" dirty="0">
                <a:latin typeface="Cambria Math" panose="02040503050406030204" pitchFamily="18" charset="0"/>
                <a:ea typeface="Cambria Math" panose="02040503050406030204" pitchFamily="18" charset="0"/>
              </a:rPr>
              <a:t>“, tam sa nachádza elektronická prihláška.</a:t>
            </a:r>
          </a:p>
        </p:txBody>
      </p:sp>
      <p:cxnSp>
        <p:nvCxnSpPr>
          <p:cNvPr id="14" name="Rovná spojovacia šípka 13">
            <a:extLst>
              <a:ext uri="{FF2B5EF4-FFF2-40B4-BE49-F238E27FC236}">
                <a16:creationId xmlns="" xmlns:a16="http://schemas.microsoft.com/office/drawing/2014/main" id="{913E6E56-57CE-40E9-9630-E6B5F1FB8DC3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5477522" y="2334827"/>
            <a:ext cx="976544" cy="7457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Obdĺžnik: zaoblené rohy 14">
            <a:extLst>
              <a:ext uri="{FF2B5EF4-FFF2-40B4-BE49-F238E27FC236}">
                <a16:creationId xmlns="" xmlns:a16="http://schemas.microsoft.com/office/drawing/2014/main" id="{D971A6E0-5CB0-4625-925A-28DDA87C7D23}"/>
              </a:ext>
            </a:extLst>
          </p:cNvPr>
          <p:cNvSpPr/>
          <p:nvPr/>
        </p:nvSpPr>
        <p:spPr>
          <a:xfrm>
            <a:off x="6454066" y="4473404"/>
            <a:ext cx="4802819" cy="5438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ambria Math" panose="02040503050406030204" pitchFamily="18" charset="0"/>
                <a:ea typeface="Cambria Math" panose="02040503050406030204" pitchFamily="18" charset="0"/>
              </a:rPr>
              <a:t>Kliknúť na „</a:t>
            </a:r>
            <a:r>
              <a:rPr lang="sk-SK" b="1" dirty="0">
                <a:latin typeface="Cambria Math" panose="02040503050406030204" pitchFamily="18" charset="0"/>
                <a:ea typeface="Cambria Math" panose="02040503050406030204" pitchFamily="18" charset="0"/>
              </a:rPr>
              <a:t>Vyplniť novú prihlášku</a:t>
            </a:r>
            <a:r>
              <a:rPr lang="sk-SK" dirty="0">
                <a:latin typeface="Cambria Math" panose="02040503050406030204" pitchFamily="18" charset="0"/>
                <a:ea typeface="Cambria Math" panose="02040503050406030204" pitchFamily="18" charset="0"/>
              </a:rPr>
              <a:t>“.</a:t>
            </a:r>
          </a:p>
        </p:txBody>
      </p:sp>
      <p:cxnSp>
        <p:nvCxnSpPr>
          <p:cNvPr id="16" name="Rovná spojovacia šípka 15">
            <a:extLst>
              <a:ext uri="{FF2B5EF4-FFF2-40B4-BE49-F238E27FC236}">
                <a16:creationId xmlns="" xmlns:a16="http://schemas.microsoft.com/office/drawing/2014/main" id="{6DE7C483-B65B-4279-B3E9-1F48E1AD93AA}"/>
              </a:ext>
            </a:extLst>
          </p:cNvPr>
          <p:cNvCxnSpPr>
            <a:cxnSpLocks/>
          </p:cNvCxnSpPr>
          <p:nvPr/>
        </p:nvCxnSpPr>
        <p:spPr>
          <a:xfrm flipH="1">
            <a:off x="5264458" y="4745322"/>
            <a:ext cx="1189608" cy="257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097B86-E305-423D-BF72-1F0C2FF97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394" y="748684"/>
            <a:ext cx="9499214" cy="2793906"/>
          </a:xfrm>
        </p:spPr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Ďakujeme za pozornosť</a:t>
            </a:r>
          </a:p>
        </p:txBody>
      </p:sp>
    </p:spTree>
    <p:extLst>
      <p:ext uri="{BB962C8B-B14F-4D97-AF65-F5344CB8AC3E}">
        <p14:creationId xmlns:p14="http://schemas.microsoft.com/office/powerpoint/2010/main" val="421196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552" y="257540"/>
            <a:ext cx="11132239" cy="752088"/>
          </a:xfrm>
        </p:spPr>
        <p:txBody>
          <a:bodyPr rtlCol="0">
            <a:normAutofit/>
          </a:bodyPr>
          <a:lstStyle/>
          <a:p>
            <a:r>
              <a:rPr lang="sk-SK" sz="36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Našim cieľom je: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16657" y="992039"/>
            <a:ext cx="9372600" cy="2725946"/>
          </a:xfrm>
        </p:spPr>
        <p:txBody>
          <a:bodyPr rtlCol="0"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aby žiaci pochopili, že každý z nich sa bude najlepšie učiť, keď sa bude cítiť bezpečne a bude mať </a:t>
            </a:r>
            <a:r>
              <a:rPr lang="sk-SK" sz="2400" b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dobré vzťahy </a:t>
            </a:r>
            <a:r>
              <a:rPr lang="sk-SK" sz="24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so všetkými v triede, </a:t>
            </a:r>
            <a:endParaRPr lang="sk-SK" sz="24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aby žiaci </a:t>
            </a:r>
            <a:r>
              <a:rPr lang="sk-SK" sz="2400" b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konali dobro </a:t>
            </a:r>
            <a:r>
              <a:rPr lang="sk-SK" sz="24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a </a:t>
            </a:r>
            <a:r>
              <a:rPr lang="sk-SK" sz="2400" b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žili podľa Evanjelia </a:t>
            </a:r>
            <a:r>
              <a:rPr lang="sk-SK" sz="24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bez ohľadu na to, či ich niekto vidí alebo nie a bez ohľadu na to, či ich niekto za to pochváli alebo nie,</a:t>
            </a:r>
            <a:endParaRPr lang="sk-SK" sz="24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aby sme spoločne </a:t>
            </a:r>
            <a:r>
              <a:rPr lang="sk-SK" sz="2400" b="1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rozvíjali dary a talenty</a:t>
            </a:r>
            <a:r>
              <a:rPr lang="sk-SK" sz="24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a robili svet okolo nás lepším.</a:t>
            </a:r>
            <a:endParaRPr lang="sk-SK" sz="24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80D89094-48A1-4094-8525-EDD50110D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t="27995" b="9458"/>
          <a:stretch/>
        </p:blipFill>
        <p:spPr>
          <a:xfrm>
            <a:off x="2815168" y="3717985"/>
            <a:ext cx="7099042" cy="3035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="" xmlns:a16="http://schemas.microsoft.com/office/drawing/2014/main" id="{58A6323E-5730-4FE1-BB2D-AA7E01AE0E12}"/>
              </a:ext>
            </a:extLst>
          </p:cNvPr>
          <p:cNvSpPr txBox="1">
            <a:spLocks/>
          </p:cNvSpPr>
          <p:nvPr/>
        </p:nvSpPr>
        <p:spPr>
          <a:xfrm>
            <a:off x="1509622" y="793630"/>
            <a:ext cx="6521570" cy="405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k-SK" sz="6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Naša škola ponúka: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sk-SK" sz="29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50292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k-SK" sz="29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efektívne vyučovanie,</a:t>
            </a:r>
          </a:p>
          <a:p>
            <a:pPr marL="50292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k-SK" sz="29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zavádzanie prvkov VEU a celoživotných pravidiel a cností,</a:t>
            </a:r>
          </a:p>
          <a:p>
            <a:pPr marL="50292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k-SK" sz="29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obohatené a bezpečné prostredie,</a:t>
            </a:r>
          </a:p>
          <a:p>
            <a:pPr marL="50292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sk-SK" sz="29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trávenie voľného času a rozvíjanie </a:t>
            </a:r>
            <a:r>
              <a:rPr lang="sk-SK" sz="29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talentov,</a:t>
            </a:r>
          </a:p>
          <a:p>
            <a:pPr marL="45720">
              <a:lnSpc>
                <a:spcPct val="115000"/>
              </a:lnSpc>
              <a:spcAft>
                <a:spcPts val="1000"/>
              </a:spcAft>
            </a:pPr>
            <a:r>
              <a:rPr lang="sk-SK" sz="29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k-SK" sz="29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a</a:t>
            </a:r>
            <a:r>
              <a:rPr lang="sk-SK" sz="29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to všetko vychádzajúce z </a:t>
            </a:r>
            <a:r>
              <a:rPr lang="sk-SK" sz="29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Evanjelia,       			             teda </a:t>
            </a:r>
            <a:r>
              <a:rPr lang="sk-SK" sz="29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Radostnej zvesti.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="" xmlns:a16="http://schemas.microsoft.com/office/drawing/2014/main" id="{6772811E-F9B0-4D72-B366-721440355D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t="1918" r="6652" b="-260"/>
          <a:stretch/>
        </p:blipFill>
        <p:spPr>
          <a:xfrm>
            <a:off x="7893170" y="2329134"/>
            <a:ext cx="4298830" cy="3919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ál 1">
            <a:extLst>
              <a:ext uri="{FF2B5EF4-FFF2-40B4-BE49-F238E27FC236}">
                <a16:creationId xmlns="" xmlns:a16="http://schemas.microsoft.com/office/drawing/2014/main" id="{5DCB0F4D-0D8B-4934-8EDE-DBAC89187032}"/>
              </a:ext>
            </a:extLst>
          </p:cNvPr>
          <p:cNvSpPr/>
          <p:nvPr/>
        </p:nvSpPr>
        <p:spPr>
          <a:xfrm>
            <a:off x="10281250" y="725885"/>
            <a:ext cx="1063924" cy="897148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ambria Math" panose="02040503050406030204" pitchFamily="18" charset="0"/>
                <a:ea typeface="Cambria Math" panose="02040503050406030204" pitchFamily="18" charset="0"/>
              </a:rPr>
              <a:t>ŠKD</a:t>
            </a:r>
          </a:p>
        </p:txBody>
      </p:sp>
      <p:sp>
        <p:nvSpPr>
          <p:cNvPr id="6" name="Ovál 5">
            <a:extLst>
              <a:ext uri="{FF2B5EF4-FFF2-40B4-BE49-F238E27FC236}">
                <a16:creationId xmlns="" xmlns:a16="http://schemas.microsoft.com/office/drawing/2014/main" id="{89A2FD99-4735-4C95-AA5A-FDB5777848F6}"/>
              </a:ext>
            </a:extLst>
          </p:cNvPr>
          <p:cNvSpPr/>
          <p:nvPr/>
        </p:nvSpPr>
        <p:spPr>
          <a:xfrm>
            <a:off x="8356121" y="1656271"/>
            <a:ext cx="1063924" cy="89714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ambria Math" panose="02040503050406030204" pitchFamily="18" charset="0"/>
                <a:ea typeface="Cambria Math" panose="02040503050406030204" pitchFamily="18" charset="0"/>
              </a:rPr>
              <a:t>CVČ</a:t>
            </a:r>
          </a:p>
        </p:txBody>
      </p:sp>
      <p:sp>
        <p:nvSpPr>
          <p:cNvPr id="7" name="Ovál 6">
            <a:extLst>
              <a:ext uri="{FF2B5EF4-FFF2-40B4-BE49-F238E27FC236}">
                <a16:creationId xmlns="" xmlns:a16="http://schemas.microsoft.com/office/drawing/2014/main" id="{0470B923-E131-4F03-A59F-5F908B780921}"/>
              </a:ext>
            </a:extLst>
          </p:cNvPr>
          <p:cNvSpPr/>
          <p:nvPr/>
        </p:nvSpPr>
        <p:spPr>
          <a:xfrm>
            <a:off x="10942608" y="1814079"/>
            <a:ext cx="1063924" cy="89714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Cambria Math" panose="02040503050406030204" pitchFamily="18" charset="0"/>
                <a:ea typeface="Cambria Math" panose="02040503050406030204" pitchFamily="18" charset="0"/>
              </a:rPr>
              <a:t>VŠJ</a:t>
            </a:r>
          </a:p>
        </p:txBody>
      </p:sp>
      <p:sp>
        <p:nvSpPr>
          <p:cNvPr id="8" name="Ovál 7">
            <a:extLst>
              <a:ext uri="{FF2B5EF4-FFF2-40B4-BE49-F238E27FC236}">
                <a16:creationId xmlns="" xmlns:a16="http://schemas.microsoft.com/office/drawing/2014/main" id="{6FD9C155-C20A-44A0-A53B-01F7955A32AB}"/>
              </a:ext>
            </a:extLst>
          </p:cNvPr>
          <p:cNvSpPr/>
          <p:nvPr/>
        </p:nvSpPr>
        <p:spPr>
          <a:xfrm>
            <a:off x="10652904" y="5800522"/>
            <a:ext cx="1194758" cy="89714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Škola v prírode</a:t>
            </a:r>
          </a:p>
        </p:txBody>
      </p:sp>
      <p:sp>
        <p:nvSpPr>
          <p:cNvPr id="10" name="Ovál 9">
            <a:extLst>
              <a:ext uri="{FF2B5EF4-FFF2-40B4-BE49-F238E27FC236}">
                <a16:creationId xmlns="" xmlns:a16="http://schemas.microsoft.com/office/drawing/2014/main" id="{DD1ECAF2-E5C9-4014-A533-707DA73A3C48}"/>
              </a:ext>
            </a:extLst>
          </p:cNvPr>
          <p:cNvSpPr/>
          <p:nvPr/>
        </p:nvSpPr>
        <p:spPr>
          <a:xfrm>
            <a:off x="7433813" y="5072334"/>
            <a:ext cx="1194757" cy="89714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Lyžiarsky výcvik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="" xmlns:a16="http://schemas.microsoft.com/office/drawing/2014/main" id="{ED008135-9740-4D2E-A040-8A370FC4340D}"/>
              </a:ext>
            </a:extLst>
          </p:cNvPr>
          <p:cNvSpPr/>
          <p:nvPr/>
        </p:nvSpPr>
        <p:spPr>
          <a:xfrm>
            <a:off x="8822667" y="5867003"/>
            <a:ext cx="1194756" cy="89714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Plavecký výcvik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="" xmlns:a16="http://schemas.microsoft.com/office/drawing/2014/main" id="{9661A0A0-92E0-4947-B191-0A56E7C6CAF3}"/>
              </a:ext>
            </a:extLst>
          </p:cNvPr>
          <p:cNvSpPr/>
          <p:nvPr/>
        </p:nvSpPr>
        <p:spPr>
          <a:xfrm>
            <a:off x="9392729" y="4138151"/>
            <a:ext cx="1220638" cy="62363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Evanjelium</a:t>
            </a:r>
          </a:p>
        </p:txBody>
      </p:sp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1577" y="0"/>
            <a:ext cx="9372600" cy="1200416"/>
          </a:xfrm>
        </p:spPr>
        <p:txBody>
          <a:bodyPr rtlCol="0">
            <a:normAutofit/>
          </a:bodyPr>
          <a:lstStyle/>
          <a:p>
            <a:pPr rtl="0"/>
            <a:r>
              <a:rPr lang="s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Efektívne vyučovanie:</a:t>
            </a:r>
          </a:p>
        </p:txBody>
      </p:sp>
      <p:graphicFrame>
        <p:nvGraphicFramePr>
          <p:cNvPr id="5" name="Zástupný obsah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5018298"/>
              </p:ext>
            </p:extLst>
          </p:nvPr>
        </p:nvGraphicFramePr>
        <p:xfrm>
          <a:off x="6731481" y="144026"/>
          <a:ext cx="5103961" cy="602386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115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0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1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2129">
                <a:tc>
                  <a:txBody>
                    <a:bodyPr/>
                    <a:lstStyle/>
                    <a:p>
                      <a:pPr rtl="0"/>
                      <a:r>
                        <a:rPr lang="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Trieda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ANJ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Ďalšie posilnené predmety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601">
                <a:tc>
                  <a:txBody>
                    <a:bodyPr/>
                    <a:lstStyle/>
                    <a:p>
                      <a:pPr marL="0" indent="0" rtl="0">
                        <a:buNone/>
                      </a:pPr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a:t>1. ročník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1h/týždeň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9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a:t>2. ročník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2h/týždeň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9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a:t>3. ročník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3h/týždeň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29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a:t>4. ročník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3h/týždeň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97251924"/>
                  </a:ext>
                </a:extLst>
              </a:tr>
              <a:tr h="5329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a:t>5. ročník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4h/týždeň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matematika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74005744"/>
                  </a:ext>
                </a:extLst>
              </a:tr>
              <a:tr h="5329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a:t>6. ročník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4h/týždeň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matematika a technika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78292138"/>
                  </a:ext>
                </a:extLst>
              </a:tr>
              <a:tr h="602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a:t>7. ročník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3h/týždeň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druhý cudzí jazyk a matematika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89778638"/>
                  </a:ext>
                </a:extLst>
              </a:tr>
              <a:tr h="348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a:t>8.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3h/týždeň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druhý cudzí jazyk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83139328"/>
                  </a:ext>
                </a:extLst>
              </a:tr>
              <a:tr h="602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a:t>9.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3h/týždeň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druhý cudzí jazyk a matematika</a:t>
                      </a:r>
                      <a:endParaRPr sz="1600" b="0" i="0" baseline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68736160"/>
                  </a:ext>
                </a:extLst>
              </a:tr>
              <a:tr h="855657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a:t>V každom ročníku 2 hodiny vyučovania </a:t>
                      </a:r>
                      <a:r>
                        <a:rPr lang="sk-SK" sz="1600" b="1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a:t>náboženstva</a:t>
                      </a:r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a:t> za týždeň s využívaním prvkov </a:t>
                      </a:r>
                      <a:r>
                        <a:rPr lang="sk-SK" sz="1600" b="1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a:t>Katechéz Dobrého pastiera</a:t>
                      </a:r>
                      <a:r>
                        <a:rPr lang="sk-SK" sz="1600" b="0" i="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0"/>
                      <a:endParaRPr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0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26720859"/>
                  </a:ext>
                </a:extLst>
              </a:tr>
            </a:tbl>
          </a:graphicData>
        </a:graphic>
      </p:graphicFrame>
      <p:sp>
        <p:nvSpPr>
          <p:cNvPr id="3" name="BlokTextu 2">
            <a:extLst>
              <a:ext uri="{FF2B5EF4-FFF2-40B4-BE49-F238E27FC236}">
                <a16:creationId xmlns="" xmlns:a16="http://schemas.microsoft.com/office/drawing/2014/main" id="{F5896751-6A9A-41ED-97E7-2E99379050C1}"/>
              </a:ext>
            </a:extLst>
          </p:cNvPr>
          <p:cNvSpPr txBox="1"/>
          <p:nvPr/>
        </p:nvSpPr>
        <p:spPr>
          <a:xfrm>
            <a:off x="1587261" y="1440611"/>
            <a:ext cx="46065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Kvalifikovaní pedagógovia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Blokové vyučovanie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Individuálny prístup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Čitateľské kútiky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Skupinová práca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Prítomnosť mužov, učiteľov</a:t>
            </a:r>
          </a:p>
          <a:p>
            <a:pPr marL="285750" indent="-285750">
              <a:buFontTx/>
              <a:buChar char="-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="" xmlns:a16="http://schemas.microsoft.com/office/drawing/2014/main" id="{FC173360-DD2A-42D1-902B-29C640F790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71" t="21948" r="28571" b="45252"/>
          <a:stretch/>
        </p:blipFill>
        <p:spPr>
          <a:xfrm rot="5400000">
            <a:off x="7079032" y="1891039"/>
            <a:ext cx="5521728" cy="386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dpis 1">
            <a:extLst>
              <a:ext uri="{FF2B5EF4-FFF2-40B4-BE49-F238E27FC236}">
                <a16:creationId xmlns="" xmlns:a16="http://schemas.microsoft.com/office/drawing/2014/main" id="{73016E34-04C3-4E7A-8307-F5601967BD0D}"/>
              </a:ext>
            </a:extLst>
          </p:cNvPr>
          <p:cNvSpPr txBox="1">
            <a:spLocks/>
          </p:cNvSpPr>
          <p:nvPr/>
        </p:nvSpPr>
        <p:spPr>
          <a:xfrm>
            <a:off x="471577" y="0"/>
            <a:ext cx="5032408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Celoživotné pravidlá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="" xmlns:a16="http://schemas.microsoft.com/office/drawing/2014/main" id="{04B59496-E934-4A95-8D2C-E9EFC9D59E7E}"/>
              </a:ext>
            </a:extLst>
          </p:cNvPr>
          <p:cNvSpPr txBox="1"/>
          <p:nvPr/>
        </p:nvSpPr>
        <p:spPr>
          <a:xfrm>
            <a:off x="1278385" y="1415119"/>
            <a:ext cx="55884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aktívne počúvanie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dôvera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pravdivosť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úcta / nevysmievanie sa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najlepší osobný výkon</a:t>
            </a:r>
          </a:p>
        </p:txBody>
      </p:sp>
      <p:sp>
        <p:nvSpPr>
          <p:cNvPr id="5" name="Nadpis 1">
            <a:extLst>
              <a:ext uri="{FF2B5EF4-FFF2-40B4-BE49-F238E27FC236}">
                <a16:creationId xmlns="" xmlns:a16="http://schemas.microsoft.com/office/drawing/2014/main" id="{C59400D6-BEC8-4E5B-850B-0CE441FA313A}"/>
              </a:ext>
            </a:extLst>
          </p:cNvPr>
          <p:cNvSpPr txBox="1">
            <a:spLocks/>
          </p:cNvSpPr>
          <p:nvPr/>
        </p:nvSpPr>
        <p:spPr>
          <a:xfrm>
            <a:off x="7749746" y="-137746"/>
            <a:ext cx="3333189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Zložky VEU</a:t>
            </a: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8F4D3387-74A8-4929-9FA1-78B510B29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881">
            <a:off x="154117" y="143823"/>
            <a:ext cx="4071904" cy="305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F692A6F-CD09-4780-80AC-60DE3F396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0"/>
          <a:stretch/>
        </p:blipFill>
        <p:spPr bwMode="auto">
          <a:xfrm rot="21025958">
            <a:off x="3852784" y="576111"/>
            <a:ext cx="4228526" cy="296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 descr="Obrázok, na ktorom je vnútri, stena, osoba, dieťa&#10;&#10;Automaticky generovaný popis">
            <a:extLst>
              <a:ext uri="{FF2B5EF4-FFF2-40B4-BE49-F238E27FC236}">
                <a16:creationId xmlns="" xmlns:a16="http://schemas.microsoft.com/office/drawing/2014/main" id="{7A9547F9-A6FF-450B-84D7-0495346DA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4170">
            <a:off x="7825042" y="173869"/>
            <a:ext cx="4045897" cy="3034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ok 10" descr="Obrázok, na ktorom je text, podlaha, vnútri, hrajúci&#10;&#10;Automaticky generovaný popis">
            <a:extLst>
              <a:ext uri="{FF2B5EF4-FFF2-40B4-BE49-F238E27FC236}">
                <a16:creationId xmlns="" xmlns:a16="http://schemas.microsoft.com/office/drawing/2014/main" id="{8B21F303-153B-47AE-83A9-364657B47E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459">
            <a:off x="4155735" y="3503811"/>
            <a:ext cx="3706470" cy="277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ok 12" descr="Obrázok, na ktorom je podlaha, vnútri, osoba, skupina&#10;&#10;Automaticky generovaný popis">
            <a:extLst>
              <a:ext uri="{FF2B5EF4-FFF2-40B4-BE49-F238E27FC236}">
                <a16:creationId xmlns="" xmlns:a16="http://schemas.microsoft.com/office/drawing/2014/main" id="{9957BBB9-2B97-4246-AAFB-5F8DA4DE35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665">
            <a:off x="7565061" y="2735456"/>
            <a:ext cx="4308629" cy="323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>
            <a:extLst>
              <a:ext uri="{FF2B5EF4-FFF2-40B4-BE49-F238E27FC236}">
                <a16:creationId xmlns="" xmlns:a16="http://schemas.microsoft.com/office/drawing/2014/main" id="{04B59496-E934-4A95-8D2C-E9EFC9D59E7E}"/>
              </a:ext>
            </a:extLst>
          </p:cNvPr>
          <p:cNvSpPr txBox="1"/>
          <p:nvPr/>
        </p:nvSpPr>
        <p:spPr>
          <a:xfrm>
            <a:off x="458119" y="5729735"/>
            <a:ext cx="1153239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Každý utorok prvú vyučovaciu hodinu majú žiaci  triednickú hodinu/komunitu, kde sa venujú celoživotným pravidlám a cnostiam.</a:t>
            </a:r>
            <a:endParaRPr lang="sk-SK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7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60" y="190891"/>
            <a:ext cx="7686674" cy="896930"/>
          </a:xfrm>
        </p:spPr>
        <p:txBody>
          <a:bodyPr rtlCol="0">
            <a:normAutofit fontScale="90000"/>
          </a:bodyPr>
          <a:lstStyle/>
          <a:p>
            <a:pPr rtl="0"/>
            <a:r>
              <a:rPr lang="sk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Obohatené a bezpečné </a:t>
            </a:r>
            <a:r>
              <a:rPr lang="sk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prostredie</a:t>
            </a:r>
            <a:br>
              <a:rPr lang="sk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sk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 </a:t>
            </a:r>
            <a:r>
              <a:rPr lang="sk" sz="2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viac fotiek nájdete v sekcii  Priestory školy</a:t>
            </a:r>
            <a:endParaRPr lang="sk" sz="2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Obrázok 7" descr="Obrázok, na ktorom je text, vnútri, podlaha, stena&#10;&#10;Automaticky generovaný popis">
            <a:extLst>
              <a:ext uri="{FF2B5EF4-FFF2-40B4-BE49-F238E27FC236}">
                <a16:creationId xmlns="" xmlns:a16="http://schemas.microsoft.com/office/drawing/2014/main" id="{032DC287-05DC-458E-A9E9-0A0FBFBC4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00416"/>
            <a:ext cx="3441700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ok 9" descr="Obrázok, na ktorom je trávnik, obloha, vonkajšie, stolička&#10;&#10;Automaticky generovaný popis">
            <a:extLst>
              <a:ext uri="{FF2B5EF4-FFF2-40B4-BE49-F238E27FC236}">
                <a16:creationId xmlns="" xmlns:a16="http://schemas.microsoft.com/office/drawing/2014/main" id="{1B2E10E2-84F6-4A77-A4FD-D4AC21A3B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048125"/>
            <a:ext cx="3441699" cy="2581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ok 11" descr="Obrázok, na ktorom je podlaha, vnútri&#10;&#10;Automaticky generovaný popis">
            <a:extLst>
              <a:ext uri="{FF2B5EF4-FFF2-40B4-BE49-F238E27FC236}">
                <a16:creationId xmlns="" xmlns:a16="http://schemas.microsoft.com/office/drawing/2014/main" id="{A222E4D5-A0EA-40C9-971C-4ECC1FB5DD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048125"/>
            <a:ext cx="3441699" cy="2581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Obrázok, na ktorom je text, vnútri, strop, podlaha&#10;&#10;Automaticky generovaný popis">
            <a:extLst>
              <a:ext uri="{FF2B5EF4-FFF2-40B4-BE49-F238E27FC236}">
                <a16:creationId xmlns="" xmlns:a16="http://schemas.microsoft.com/office/drawing/2014/main" id="{779BEE04-3F8E-4FED-B1C4-BE580E333F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212056"/>
            <a:ext cx="3441700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ok 15" descr="Obrázok, na ktorom je trávnik, obloha, vonkajšie, budova&#10;&#10;Automaticky generovaný popis">
            <a:extLst>
              <a:ext uri="{FF2B5EF4-FFF2-40B4-BE49-F238E27FC236}">
                <a16:creationId xmlns="" xmlns:a16="http://schemas.microsoft.com/office/drawing/2014/main" id="{377BC34F-62B3-487C-A75F-B556B2660A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647700"/>
            <a:ext cx="4178655" cy="3133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rázok 17" descr="Obrázok, na ktorom je text, vnútri, podlaha, strop&#10;&#10;Automaticky generovaný popis">
            <a:extLst>
              <a:ext uri="{FF2B5EF4-FFF2-40B4-BE49-F238E27FC236}">
                <a16:creationId xmlns="" xmlns:a16="http://schemas.microsoft.com/office/drawing/2014/main" id="{9CA9C4EB-808F-44D6-B569-CB90D2777A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34" y="4074318"/>
            <a:ext cx="4218621" cy="252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097B86-E305-423D-BF72-1F0C2FF97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722" y="312305"/>
            <a:ext cx="8473508" cy="950720"/>
          </a:xfrm>
        </p:spPr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Trávenie voľného času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="" xmlns:a16="http://schemas.microsoft.com/office/drawing/2014/main" id="{50BE1D15-748F-48D1-A075-EB8742ED5D4C}"/>
              </a:ext>
            </a:extLst>
          </p:cNvPr>
          <p:cNvSpPr txBox="1"/>
          <p:nvPr/>
        </p:nvSpPr>
        <p:spPr>
          <a:xfrm>
            <a:off x="437722" y="1252493"/>
            <a:ext cx="82382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Široká ponuka krúžkov – športové, hudobno-dramatické, tvorivé, jazykové, prírodovedné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Aktivity v Pastoračnom </a:t>
            </a:r>
            <a:r>
              <a:rPr lang="sk-SK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centre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Duchovné obnovy</a:t>
            </a:r>
            <a:endParaRPr lang="sk-SK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Letné a jarné tábory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Spoločenské udalosti – Katarínska zábava, Deň rodiny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C473B743-4554-420C-8304-698B6F9A6F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21634" r="15439" b="10440"/>
          <a:stretch/>
        </p:blipFill>
        <p:spPr>
          <a:xfrm>
            <a:off x="8919713" y="4804913"/>
            <a:ext cx="3078287" cy="191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>
            <a:extLst>
              <a:ext uri="{FF2B5EF4-FFF2-40B4-BE49-F238E27FC236}">
                <a16:creationId xmlns="" xmlns:a16="http://schemas.microsoft.com/office/drawing/2014/main" id="{2DC88CCD-E880-47EE-B4D5-86FDE33302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t="11321" r="7132" b="21006"/>
          <a:stretch/>
        </p:blipFill>
        <p:spPr>
          <a:xfrm>
            <a:off x="8919714" y="138023"/>
            <a:ext cx="3093562" cy="488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ok 10">
            <a:extLst>
              <a:ext uri="{FF2B5EF4-FFF2-40B4-BE49-F238E27FC236}">
                <a16:creationId xmlns="" xmlns:a16="http://schemas.microsoft.com/office/drawing/2014/main" id="{B22F5B3C-479B-47CB-9600-FFEFD78979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t="5660" r="8992" b="5032"/>
          <a:stretch/>
        </p:blipFill>
        <p:spPr>
          <a:xfrm>
            <a:off x="0" y="4571725"/>
            <a:ext cx="3040836" cy="214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ok 14">
            <a:extLst>
              <a:ext uri="{FF2B5EF4-FFF2-40B4-BE49-F238E27FC236}">
                <a16:creationId xmlns="" xmlns:a16="http://schemas.microsoft.com/office/drawing/2014/main" id="{444A4CC9-052A-4DAF-985D-6697FE20DF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/>
          <a:stretch/>
        </p:blipFill>
        <p:spPr>
          <a:xfrm>
            <a:off x="2646545" y="4571725"/>
            <a:ext cx="3276272" cy="214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>
            <a:extLst>
              <a:ext uri="{FF2B5EF4-FFF2-40B4-BE49-F238E27FC236}">
                <a16:creationId xmlns="" xmlns:a16="http://schemas.microsoft.com/office/drawing/2014/main" id="{326350D1-4BD7-4F03-9EE3-7636DD01FE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6" t="12180" r="13082" b="9497"/>
          <a:stretch/>
        </p:blipFill>
        <p:spPr>
          <a:xfrm>
            <a:off x="5730982" y="4475929"/>
            <a:ext cx="3713846" cy="227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0434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2717074" y="5408023"/>
            <a:ext cx="1873636" cy="823912"/>
          </a:xfrm>
        </p:spPr>
        <p:txBody>
          <a:bodyPr rtlCol="0"/>
          <a:lstStyle/>
          <a:p>
            <a:pPr algn="ctr" rtl="0"/>
            <a:r>
              <a:rPr lang="sk-S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rodičia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7" name="Zástupný objekt pre obsah 6">
            <a:extLst>
              <a:ext uri="{FF2B5EF4-FFF2-40B4-BE49-F238E27FC236}">
                <a16:creationId xmlns="" xmlns:a16="http://schemas.microsoft.com/office/drawing/2014/main" id="{F8EF6ABD-01D0-436C-AE02-B8A0E57A7B3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1281147"/>
              </p:ext>
            </p:extLst>
          </p:nvPr>
        </p:nvGraphicFramePr>
        <p:xfrm>
          <a:off x="4419066" y="1449977"/>
          <a:ext cx="4520397" cy="395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ástupný text 2">
            <a:extLst>
              <a:ext uri="{FF2B5EF4-FFF2-40B4-BE49-F238E27FC236}">
                <a16:creationId xmlns="" xmlns:a16="http://schemas.microsoft.com/office/drawing/2014/main" id="{218E57B7-D65D-45BB-94B0-F7E10F3FF939}"/>
              </a:ext>
            </a:extLst>
          </p:cNvPr>
          <p:cNvSpPr txBox="1">
            <a:spLocks/>
          </p:cNvSpPr>
          <p:nvPr/>
        </p:nvSpPr>
        <p:spPr>
          <a:xfrm>
            <a:off x="7544267" y="5408023"/>
            <a:ext cx="3097188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None/>
              <a:defRPr sz="21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učiteľ/škola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Zástupný text 2">
            <a:extLst>
              <a:ext uri="{FF2B5EF4-FFF2-40B4-BE49-F238E27FC236}">
                <a16:creationId xmlns="" xmlns:a16="http://schemas.microsoft.com/office/drawing/2014/main" id="{3ECB4F29-C5AD-4048-A6AC-60EE77660D8D}"/>
              </a:ext>
            </a:extLst>
          </p:cNvPr>
          <p:cNvSpPr txBox="1">
            <a:spLocks/>
          </p:cNvSpPr>
          <p:nvPr/>
        </p:nvSpPr>
        <p:spPr>
          <a:xfrm>
            <a:off x="5674838" y="528773"/>
            <a:ext cx="2008852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None/>
              <a:defRPr sz="21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DIEŤA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2" name="Picture 4" descr="Spolupráca ako základ úspechu. Ako spoznáte dobrý tím? - Web &amp; go design,  s.r.o.">
            <a:extLst>
              <a:ext uri="{FF2B5EF4-FFF2-40B4-BE49-F238E27FC236}">
                <a16:creationId xmlns="" xmlns:a16="http://schemas.microsoft.com/office/drawing/2014/main" id="{AC69EF7F-3815-47D6-A2DA-0A21C6FA3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 r="-2471" b="15742"/>
          <a:stretch/>
        </p:blipFill>
        <p:spPr bwMode="auto">
          <a:xfrm>
            <a:off x="4796589" y="2079305"/>
            <a:ext cx="3877111" cy="3005986"/>
          </a:xfrm>
          <a:prstGeom prst="triangle">
            <a:avLst>
              <a:gd name="adj" fmla="val 48138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="" xmlns:a16="http://schemas.microsoft.com/office/drawing/2014/main" id="{A5FAA67E-9FAB-4604-9E31-BD6008B5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24" y="2228584"/>
            <a:ext cx="4878665" cy="1200416"/>
          </a:xfrm>
        </p:spPr>
        <p:txBody>
          <a:bodyPr rtlCol="0">
            <a:normAutofit fontScale="90000"/>
          </a:bodyPr>
          <a:lstStyle/>
          <a:p>
            <a:pPr rtl="0"/>
            <a:r>
              <a:rPr lang="sk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Spolupráca</a:t>
            </a: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theme/theme1.xml><?xml version="1.0" encoding="utf-8"?>
<a:theme xmlns:a="http://schemas.openxmlformats.org/drawingml/2006/main" name="Hrajúce sa deti 16: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263_TF03461883" id="{AC08C07A-D74F-4785-914F-09F8FB642F71}" vid="{153D2CD4-8C66-4AA7-872A-0064D6E66D3E}"/>
    </a:ext>
  </a:extLst>
</a:theme>
</file>

<file path=ppt/theme/theme2.xml><?xml version="1.0" encoding="utf-8"?>
<a:theme xmlns:a="http://schemas.openxmlformats.org/drawingml/2006/main" name="Motív balíka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Návrh vzdelávacej prezentácie s motívom hrajúcich sa detí (kreslené ilustrácie, širokouhlý formát)</Template>
  <TotalTime>469</TotalTime>
  <Words>351</Words>
  <Application>Microsoft Office PowerPoint</Application>
  <PresentationFormat>Vlastná</PresentationFormat>
  <Paragraphs>106</Paragraphs>
  <Slides>12</Slides>
  <Notes>12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Hrajúce sa deti 16:9</vt:lpstr>
      <vt:lpstr>Prezentácia programu PowerPoint</vt:lpstr>
      <vt:lpstr>Našim cieľom je:</vt:lpstr>
      <vt:lpstr>Prezentácia programu PowerPoint</vt:lpstr>
      <vt:lpstr>Efektívne vyučovanie:</vt:lpstr>
      <vt:lpstr>Prezentácia programu PowerPoint</vt:lpstr>
      <vt:lpstr>Prezentácia programu PowerPoint</vt:lpstr>
      <vt:lpstr>Obohatené a bezpečné prostredie  –  viac fotiek nájdete v sekcii  Priestory školy</vt:lpstr>
      <vt:lpstr>Trávenie voľného času</vt:lpstr>
      <vt:lpstr>Spolupráca</vt:lpstr>
      <vt:lpstr>Rozvoj mysle a srdca</vt:lpstr>
      <vt:lpstr>Elektronická prihláška</vt:lpstr>
      <vt:lpstr>Ďakujeme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Deň otvorených dverí</dc:title>
  <dc:creator>Riaditeľ ZŠ</dc:creator>
  <cp:lastModifiedBy>ntb</cp:lastModifiedBy>
  <cp:revision>29</cp:revision>
  <cp:lastPrinted>2021-03-25T12:15:48Z</cp:lastPrinted>
  <dcterms:created xsi:type="dcterms:W3CDTF">2021-03-23T11:27:16Z</dcterms:created>
  <dcterms:modified xsi:type="dcterms:W3CDTF">2021-03-31T08:32:15Z</dcterms:modified>
</cp:coreProperties>
</file>