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81" r:id="rId23"/>
    <p:sldId id="292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1" r:id="rId61"/>
    <p:sldId id="322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353" r:id="rId85"/>
    <p:sldId id="354" r:id="rId86"/>
    <p:sldId id="355" r:id="rId87"/>
    <p:sldId id="356" r:id="rId8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77" autoAdjust="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2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 smtClean="0"/>
              <a:t>Koncepcja</a:t>
            </a:r>
            <a:r>
              <a:rPr lang="pl-PL" baseline="0" dirty="0" smtClean="0"/>
              <a:t> pracy przedszkola</a:t>
            </a:r>
            <a:endParaRPr lang="pl-PL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punkty</c:v>
                </c:pt>
              </c:strCache>
            </c:strRef>
          </c:tx>
          <c:invertIfNegative val="0"/>
          <c:cat>
            <c:strRef>
              <c:f>Arkusz1!$A$2:$A$5</c:f>
              <c:strCache>
                <c:ptCount val="4"/>
                <c:pt idx="0">
                  <c:v>Uwzględnienie promocji zdrowia w dokumentach</c:v>
                </c:pt>
                <c:pt idx="1">
                  <c:v>Struktura dla realizacji programu</c:v>
                </c:pt>
                <c:pt idx="2">
                  <c:v>Szkolenia, informacja</c:v>
                </c:pt>
                <c:pt idx="3">
                  <c:v>Planowanie i ewaluacja działań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96480"/>
        <c:axId val="132598016"/>
      </c:barChart>
      <c:catAx>
        <c:axId val="132596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32598016"/>
        <c:crosses val="autoZero"/>
        <c:auto val="1"/>
        <c:lblAlgn val="ctr"/>
        <c:lblOffset val="100"/>
        <c:noMultiLvlLbl val="0"/>
      </c:catAx>
      <c:valAx>
        <c:axId val="132598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596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 smtClean="0"/>
              <a:t>Badanie</a:t>
            </a:r>
            <a:r>
              <a:rPr lang="pl-PL" baseline="0" dirty="0" smtClean="0"/>
              <a:t> klimatu społecznego przedszkola</a:t>
            </a:r>
            <a:endParaRPr lang="pl-PL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punkty</c:v>
                </c:pt>
              </c:strCache>
            </c:strRef>
          </c:tx>
          <c:invertIfNegative val="0"/>
          <c:cat>
            <c:strRef>
              <c:f>Arkusz1!$A$2:$A$5</c:f>
              <c:strCache>
                <c:ptCount val="3"/>
                <c:pt idx="0">
                  <c:v>Nauczyciele</c:v>
                </c:pt>
                <c:pt idx="1">
                  <c:v>Obsługa</c:v>
                </c:pt>
                <c:pt idx="2">
                  <c:v>Rodzice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0974464"/>
        <c:axId val="260976000"/>
      </c:barChart>
      <c:catAx>
        <c:axId val="260974464"/>
        <c:scaling>
          <c:orientation val="minMax"/>
        </c:scaling>
        <c:delete val="0"/>
        <c:axPos val="b"/>
        <c:majorTickMark val="out"/>
        <c:minorTickMark val="none"/>
        <c:tickLblPos val="nextTo"/>
        <c:crossAx val="260976000"/>
        <c:crosses val="autoZero"/>
        <c:auto val="1"/>
        <c:lblAlgn val="ctr"/>
        <c:lblOffset val="100"/>
        <c:noMultiLvlLbl val="0"/>
      </c:catAx>
      <c:valAx>
        <c:axId val="260976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0974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</a:t>
            </a:r>
            <a:r>
              <a:rPr lang="pl-PL" dirty="0" err="1" smtClean="0"/>
              <a:t>rzedszkole</a:t>
            </a:r>
            <a:r>
              <a:rPr lang="pl-PL" baseline="0" dirty="0" smtClean="0"/>
              <a:t> prowadzi edukację zdrowotną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6697275801264254E-2"/>
          <c:y val="0.10023156560758786"/>
          <c:w val="0.64043216470724529"/>
          <c:h val="0.58907720234474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Punkty</c:v>
                </c:pt>
              </c:strCache>
            </c:strRef>
          </c:tx>
          <c:invertIfNegative val="0"/>
          <c:cat>
            <c:strRef>
              <c:f>Arkusz1!$A$2:$A$6</c:f>
              <c:strCache>
                <c:ptCount val="5"/>
                <c:pt idx="0">
                  <c:v>Program edukacji zdrowotnej</c:v>
                </c:pt>
                <c:pt idx="1">
                  <c:v>Umożliwienie zachowan prozdrowotnych</c:v>
                </c:pt>
                <c:pt idx="2">
                  <c:v>Umożliwianie dzieciom praktykowania dbania o ciało</c:v>
                </c:pt>
                <c:pt idx="3">
                  <c:v>Działania dla zwiększenia aktywności fizycznej</c:v>
                </c:pt>
                <c:pt idx="4">
                  <c:v>Umożliwianie dzieciom bezpiecznych zachowań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4.9000000000000004</c:v>
                </c:pt>
                <c:pt idx="1">
                  <c:v>5</c:v>
                </c:pt>
                <c:pt idx="2">
                  <c:v>5</c:v>
                </c:pt>
                <c:pt idx="3">
                  <c:v>4.8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442176"/>
        <c:axId val="131443712"/>
      </c:barChart>
      <c:catAx>
        <c:axId val="13144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443712"/>
        <c:crosses val="autoZero"/>
        <c:auto val="1"/>
        <c:lblAlgn val="ctr"/>
        <c:lblOffset val="100"/>
        <c:noMultiLvlLbl val="0"/>
      </c:catAx>
      <c:valAx>
        <c:axId val="131443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44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25556514613297"/>
          <c:y val="0.21211296673250993"/>
          <c:w val="0.11898230705062901"/>
          <c:h val="7.663073874315415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 smtClean="0"/>
              <a:t>Dobre</a:t>
            </a:r>
            <a:r>
              <a:rPr lang="pl-PL" baseline="0" dirty="0" smtClean="0"/>
              <a:t> samopoczucie w przedszkolu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Punkty</c:v>
                </c:pt>
              </c:strCache>
            </c:strRef>
          </c:tx>
          <c:invertIfNegative val="0"/>
          <c:cat>
            <c:strRef>
              <c:f>Arkusz1!$A$2:$A$3</c:f>
              <c:strCache>
                <c:ptCount val="2"/>
                <c:pt idx="0">
                  <c:v>Rozwijanie kompetencji pracowników</c:v>
                </c:pt>
                <c:pt idx="1">
                  <c:v>Pomoc rodzicom w rozwijaniu kompetencji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4.8</c:v>
                </c:pt>
                <c:pt idx="1">
                  <c:v>4.4000000000000004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562880"/>
        <c:axId val="131597440"/>
      </c:barChart>
      <c:catAx>
        <c:axId val="131562880"/>
        <c:scaling>
          <c:orientation val="minMax"/>
        </c:scaling>
        <c:delete val="0"/>
        <c:axPos val="b"/>
        <c:majorTickMark val="out"/>
        <c:minorTickMark val="none"/>
        <c:tickLblPos val="nextTo"/>
        <c:crossAx val="131597440"/>
        <c:crosses val="autoZero"/>
        <c:auto val="1"/>
        <c:lblAlgn val="ctr"/>
        <c:lblOffset val="100"/>
        <c:noMultiLvlLbl val="0"/>
      </c:catAx>
      <c:valAx>
        <c:axId val="131597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562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</a:t>
            </a:r>
            <a:r>
              <a:rPr lang="pl-PL" dirty="0" smtClean="0"/>
              <a:t>odejmowanie</a:t>
            </a:r>
            <a:r>
              <a:rPr lang="pl-PL" baseline="0" dirty="0" smtClean="0"/>
              <a:t> działań dla promocji zdrowia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Punkty</c:v>
                </c:pt>
              </c:strCache>
            </c:strRef>
          </c:tx>
          <c:invertIfNegative val="0"/>
          <c:cat>
            <c:strRef>
              <c:f>Arkusz1!$A$2:$A$4</c:f>
              <c:strCache>
                <c:ptCount val="3"/>
                <c:pt idx="0">
                  <c:v>Nauczyciele</c:v>
                </c:pt>
                <c:pt idx="1">
                  <c:v>Pracownicy niepedagogiczni</c:v>
                </c:pt>
                <c:pt idx="2">
                  <c:v>Rodzice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4228864"/>
        <c:axId val="264230400"/>
      </c:barChart>
      <c:catAx>
        <c:axId val="264228864"/>
        <c:scaling>
          <c:orientation val="minMax"/>
        </c:scaling>
        <c:delete val="0"/>
        <c:axPos val="b"/>
        <c:majorTickMark val="out"/>
        <c:minorTickMark val="none"/>
        <c:tickLblPos val="nextTo"/>
        <c:crossAx val="264230400"/>
        <c:crosses val="autoZero"/>
        <c:auto val="1"/>
        <c:lblAlgn val="ctr"/>
        <c:lblOffset val="100"/>
        <c:noMultiLvlLbl val="0"/>
      </c:catAx>
      <c:valAx>
        <c:axId val="264230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42288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ADAF5-64FE-40DF-B310-3F08F6C6F27B}" type="datetimeFigureOut">
              <a:rPr lang="pl-PL" smtClean="0"/>
              <a:t>13.06.2022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C536C-815E-4CBA-8036-CCC319C4CA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1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1EFB-3C10-4184-B841-46AA5E63D103}" type="datetime1">
              <a:rPr lang="pl-PL" smtClean="0"/>
              <a:t>13.06.2022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29B7-F385-4EB1-98C5-E88B7DB4FF67}" type="datetime1">
              <a:rPr lang="pl-PL" smtClean="0"/>
              <a:t>13.06.2022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300A-0B4A-4812-9BDA-21998E267A6B}" type="datetime1">
              <a:rPr lang="pl-PL" smtClean="0"/>
              <a:t>13.06.2022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94C8-E088-43E9-A92A-DD143B1DCB69}" type="datetime1">
              <a:rPr lang="pl-PL" smtClean="0"/>
              <a:t>13.06.2022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99A7F-1C4D-41C5-B4CC-46B0AEB3B1CD}" type="datetime1">
              <a:rPr lang="pl-PL" smtClean="0"/>
              <a:t>13.06.2022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02CF-2CF4-4EA6-B4E0-427E775A232B}" type="datetime1">
              <a:rPr lang="pl-PL" smtClean="0"/>
              <a:t>13.06.2022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68762-C621-4495-886B-E354111CDE40}" type="datetime1">
              <a:rPr lang="pl-PL" smtClean="0"/>
              <a:t>13.06.2022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ACE0-1AAE-4ED9-9D57-B7F905A4190C}" type="datetime1">
              <a:rPr lang="pl-PL" smtClean="0"/>
              <a:t>13.06.2022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575E-E45E-4A35-8075-441D593404B0}" type="datetime1">
              <a:rPr lang="pl-PL" smtClean="0"/>
              <a:t>13.06.2022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2C9B-6B10-4D3D-B29E-06054A8C2B10}" type="datetime1">
              <a:rPr lang="pl-PL" smtClean="0"/>
              <a:t>13.06.2022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7678-39AE-4722-9751-7D4D51E74165}" type="datetime1">
              <a:rPr lang="pl-PL" smtClean="0"/>
              <a:t>13.06.2022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8E0C96-A91D-4335-9B94-80754AB81A64}" type="datetime1">
              <a:rPr lang="pl-PL" smtClean="0"/>
              <a:t>13.06.2022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8263D7-80FC-4AA9-B981-E15CA67079B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jpg"/><Relationship Id="rId4" Type="http://schemas.openxmlformats.org/officeDocument/2006/relationships/image" Target="../media/image17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8.jpg"/><Relationship Id="rId4" Type="http://schemas.openxmlformats.org/officeDocument/2006/relationships/image" Target="../media/image18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jpg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19672" y="2996952"/>
            <a:ext cx="5637010" cy="1530191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Publiczne Przedszkole nr 28 w Rzeszowie przedszkolem promującym zdrowie.</a:t>
            </a:r>
            <a:endParaRPr lang="pl-PL" sz="3200" dirty="0"/>
          </a:p>
        </p:txBody>
      </p:sp>
      <p:pic>
        <p:nvPicPr>
          <p:cNvPr id="4" name="Obraz 3" descr="https://cloud2h.edupage.org/cloud?z%3ARzZ9yNodXIWrTKNwvWUJZ%2B9sU23VUZtF1%2FOYdTHss%2FKwaHnsNTLnK6DBzyR9LU4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620689"/>
            <a:ext cx="1872207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20689"/>
            <a:ext cx="2088232" cy="2088231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8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088575" cy="504056"/>
          </a:xfrm>
        </p:spPr>
        <p:txBody>
          <a:bodyPr/>
          <a:lstStyle/>
          <a:p>
            <a:pPr algn="l"/>
            <a:r>
              <a:rPr lang="pl-PL" sz="1600" dirty="0" smtClean="0"/>
              <a:t>Dzień jabłka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45024"/>
            <a:ext cx="1872208" cy="26108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2020198" cy="24482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1944216" cy="2304256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10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55" y="4005064"/>
            <a:ext cx="3240422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6512511" cy="432048"/>
          </a:xfrm>
        </p:spPr>
        <p:txBody>
          <a:bodyPr/>
          <a:lstStyle/>
          <a:p>
            <a:pPr algn="l"/>
            <a:r>
              <a:rPr lang="pl-PL" sz="1600" dirty="0" smtClean="0"/>
              <a:t>Dzień warzyw i owoców</a:t>
            </a:r>
            <a:br>
              <a:rPr lang="pl-PL" sz="1600" dirty="0" smtClean="0"/>
            </a:br>
            <a:r>
              <a:rPr lang="pl-PL" sz="1600" dirty="0" smtClean="0"/>
              <a:t>-poznajemy naszą kuchnię</a:t>
            </a:r>
            <a:endParaRPr lang="pl-PL" sz="16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61206"/>
            <a:ext cx="1692188" cy="1512168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11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16" y="1861206"/>
            <a:ext cx="2055254" cy="153822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44311"/>
            <a:ext cx="1799946" cy="23999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05064"/>
            <a:ext cx="1745940" cy="23279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67619"/>
            <a:ext cx="2403745" cy="18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334200" cy="720080"/>
          </a:xfrm>
        </p:spPr>
        <p:txBody>
          <a:bodyPr/>
          <a:lstStyle/>
          <a:p>
            <a:pPr algn="l"/>
            <a:r>
              <a:rPr lang="pl-PL" sz="2000" dirty="0" smtClean="0"/>
              <a:t>PROMOWANIE AKTYWNOŚCI RUCHOWEJ</a:t>
            </a:r>
            <a:br>
              <a:rPr lang="pl-PL" sz="2000" dirty="0" smtClean="0"/>
            </a:br>
            <a:r>
              <a:rPr lang="pl-PL" sz="2000" dirty="0" smtClean="0"/>
              <a:t>-Program Aktywny Przedszkolak</a:t>
            </a: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0053" y="2420888"/>
            <a:ext cx="2507772" cy="25202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3888" y="1700808"/>
            <a:ext cx="2466102" cy="22322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36096" y="4077072"/>
            <a:ext cx="3006080" cy="2254560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2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6512511" cy="1008112"/>
          </a:xfrm>
        </p:spPr>
        <p:txBody>
          <a:bodyPr/>
          <a:lstStyle/>
          <a:p>
            <a:pPr algn="l"/>
            <a:r>
              <a:rPr lang="pl-PL" sz="1600" dirty="0" smtClean="0"/>
              <a:t>Halowy Turniej piłki nożnej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76488"/>
            <a:ext cx="3240360" cy="2286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196752"/>
            <a:ext cx="3240360" cy="2286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70784"/>
            <a:ext cx="3240360" cy="2754560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13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9" y="3770784"/>
            <a:ext cx="3265475" cy="27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7" y="692696"/>
            <a:ext cx="3600399" cy="432048"/>
          </a:xfrm>
        </p:spPr>
        <p:txBody>
          <a:bodyPr/>
          <a:lstStyle/>
          <a:p>
            <a:pPr algn="l"/>
            <a:r>
              <a:rPr lang="pl-PL" sz="1600" dirty="0" smtClean="0"/>
              <a:t>Akademia Tańca i Ruchu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2999831" cy="28803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4223792" cy="2743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2144670" cy="2844316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2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3" y="692696"/>
            <a:ext cx="7406208" cy="432048"/>
          </a:xfrm>
        </p:spPr>
        <p:txBody>
          <a:bodyPr/>
          <a:lstStyle/>
          <a:p>
            <a:pPr algn="l"/>
            <a:r>
              <a:rPr lang="pl-PL" sz="1600" dirty="0" smtClean="0"/>
              <a:t>Dzień sportu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9746" y="2014042"/>
            <a:ext cx="3012174" cy="321515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27984" y="620688"/>
            <a:ext cx="3672408" cy="27543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3967" y="3746653"/>
            <a:ext cx="3816424" cy="2682298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0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7" y="692696"/>
            <a:ext cx="5400599" cy="427766"/>
          </a:xfrm>
        </p:spPr>
        <p:txBody>
          <a:bodyPr/>
          <a:lstStyle/>
          <a:p>
            <a:pPr algn="l"/>
            <a:r>
              <a:rPr lang="pl-PL" sz="1600" dirty="0" smtClean="0"/>
              <a:t>Lubimy ćwiczyć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2736304" cy="3600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1000"/>
            <a:ext cx="2862064" cy="28319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024"/>
            <a:ext cx="2952328" cy="2831976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5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84628"/>
            <a:ext cx="4248473" cy="299695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5516240" cy="432048"/>
          </a:xfrm>
        </p:spPr>
        <p:txBody>
          <a:bodyPr/>
          <a:lstStyle/>
          <a:p>
            <a:pPr algn="l"/>
            <a:r>
              <a:rPr lang="pl-PL" sz="1600" dirty="0" smtClean="0"/>
              <a:t>Piknik sportowy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2808312" cy="24300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548681"/>
            <a:ext cx="3888432" cy="2808311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8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3" y="476672"/>
            <a:ext cx="5400600" cy="432048"/>
          </a:xfrm>
        </p:spPr>
        <p:txBody>
          <a:bodyPr/>
          <a:lstStyle/>
          <a:p>
            <a:pPr algn="l"/>
            <a:r>
              <a:rPr lang="pl-PL" sz="1600" dirty="0" smtClean="0"/>
              <a:t>Turniej tenisa stołowego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2376264" cy="326402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22" y="2756756"/>
            <a:ext cx="2826441" cy="37685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68524"/>
            <a:ext cx="2790183" cy="3720244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34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7" y="260648"/>
            <a:ext cx="6768752" cy="720080"/>
          </a:xfrm>
        </p:spPr>
        <p:txBody>
          <a:bodyPr/>
          <a:lstStyle/>
          <a:p>
            <a:pPr algn="l"/>
            <a:r>
              <a:rPr lang="pl-PL" sz="2400" dirty="0" smtClean="0"/>
              <a:t>Edukacja w zakresie bezpieczeństwa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Bezpieczni na drodze</a:t>
            </a:r>
            <a:br>
              <a:rPr lang="pl-PL" sz="1800" dirty="0" smtClean="0"/>
            </a:br>
            <a:endParaRPr lang="pl-PL" sz="1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1719065" cy="22920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29000"/>
            <a:ext cx="2128545" cy="2838060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19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3040184" cy="22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39552" y="-664428"/>
            <a:ext cx="792088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 </a:t>
            </a:r>
            <a:endParaRPr lang="pl-PL" sz="1400" dirty="0" smtClean="0"/>
          </a:p>
          <a:p>
            <a:pPr algn="ctr"/>
            <a:endParaRPr lang="pl-PL" sz="1400" dirty="0"/>
          </a:p>
          <a:p>
            <a:pPr algn="ctr"/>
            <a:endParaRPr lang="pl-PL" sz="1400" dirty="0" smtClean="0"/>
          </a:p>
          <a:p>
            <a:pPr algn="ctr"/>
            <a:endParaRPr lang="pl-PL" sz="1400" dirty="0"/>
          </a:p>
          <a:p>
            <a:pPr algn="ctr"/>
            <a:endParaRPr lang="pl-PL" sz="1400" dirty="0" smtClean="0"/>
          </a:p>
          <a:p>
            <a:pPr algn="ctr"/>
            <a:endParaRPr lang="pl-PL" sz="1400" dirty="0"/>
          </a:p>
          <a:p>
            <a:pPr algn="ctr"/>
            <a:endParaRPr lang="pl-PL" sz="1400" dirty="0" smtClean="0"/>
          </a:p>
          <a:p>
            <a:pPr algn="ctr"/>
            <a:r>
              <a:rPr lang="pl-PL" sz="1400" dirty="0"/>
              <a:t> </a:t>
            </a:r>
            <a:r>
              <a:rPr lang="pl-PL" dirty="0"/>
              <a:t>Od 2015r. nasze przedszkole ma zaszczyt należeć do Sieci Szkół Promujących Zdrowie. </a:t>
            </a:r>
          </a:p>
          <a:p>
            <a:pPr algn="ctr"/>
            <a:r>
              <a:rPr lang="pl-PL" dirty="0"/>
              <a:t>Realizując Program Promocji Zdrowia podejmujemy różnorodne działania i projekty edukacyjne kształtujące świadomość całej społeczności przedszkolnej na temat konieczności wspólnego dbania o zdrowie we wszystkich jego wymiarach</a:t>
            </a:r>
            <a:r>
              <a:rPr lang="pl-PL" sz="1400" dirty="0"/>
              <a:t>.</a:t>
            </a:r>
            <a:br>
              <a:rPr lang="pl-PL" sz="1400" dirty="0"/>
            </a:br>
            <a:r>
              <a:rPr lang="pl-PL" sz="1400" dirty="0"/>
              <a:t> </a:t>
            </a:r>
            <a:r>
              <a:rPr lang="pl-PL" sz="1400" b="1" dirty="0">
                <a:solidFill>
                  <a:srgbClr val="FF0000"/>
                </a:solidFill>
              </a:rPr>
              <a:t> </a:t>
            </a:r>
            <a:r>
              <a:rPr lang="pl-PL" sz="2800" b="1" dirty="0">
                <a:solidFill>
                  <a:srgbClr val="FF0000"/>
                </a:solidFill>
              </a:rPr>
              <a:t>23 kwietnia 2018r. nasze przedszkole otrzymało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Wojewódzki Certyfikat Szkoły Promującej Zdrowie.</a:t>
            </a:r>
            <a:endParaRPr lang="pl-PL" sz="2800" dirty="0"/>
          </a:p>
          <a:p>
            <a:r>
              <a:rPr lang="pl-PL" sz="1400" dirty="0"/>
              <a:t> </a:t>
            </a:r>
          </a:p>
          <a:p>
            <a:pPr algn="ctr"/>
            <a:r>
              <a:rPr lang="pl-PL" sz="1400" dirty="0"/>
              <a:t>       </a:t>
            </a:r>
            <a:r>
              <a:rPr lang="pl-PL" sz="2400" dirty="0"/>
              <a:t>Uroczyste wręczenie nastąpiło podczas wojewódzkiej konferencji: „EDUKACJA DLA ZDROWIA” </a:t>
            </a:r>
            <a:endParaRPr lang="pl-PL" sz="2400" dirty="0" smtClean="0"/>
          </a:p>
          <a:p>
            <a:pPr algn="ctr"/>
            <a:r>
              <a:rPr lang="pl-PL" sz="2400" dirty="0" smtClean="0"/>
              <a:t>z </a:t>
            </a:r>
            <a:r>
              <a:rPr lang="pl-PL" sz="2400" dirty="0"/>
              <a:t>udziałem honorowego gościa Pani Anny Zalewskiej Minister Edukacji Narodowej.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02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1217" y="620688"/>
            <a:ext cx="6515079" cy="680078"/>
          </a:xfrm>
        </p:spPr>
        <p:txBody>
          <a:bodyPr/>
          <a:lstStyle/>
          <a:p>
            <a:pPr algn="l"/>
            <a:r>
              <a:rPr lang="pl-PL" sz="1600" dirty="0" smtClean="0"/>
              <a:t>Spotkanie z Policjantami z II Komisariatu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88840"/>
            <a:ext cx="3960440" cy="28803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00883"/>
            <a:ext cx="3096344" cy="4387207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8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92631" cy="720080"/>
          </a:xfrm>
        </p:spPr>
        <p:txBody>
          <a:bodyPr/>
          <a:lstStyle/>
          <a:p>
            <a:pPr algn="l"/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Wizyta Policjantów z Wydziału Prewencji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836713"/>
            <a:ext cx="3720413" cy="25922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26" y="1700807"/>
            <a:ext cx="3674522" cy="36852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0" y="3770784"/>
            <a:ext cx="3744416" cy="2808312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88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334200" cy="533145"/>
          </a:xfrm>
        </p:spPr>
        <p:txBody>
          <a:bodyPr/>
          <a:lstStyle/>
          <a:p>
            <a:pPr algn="l"/>
            <a:r>
              <a:rPr lang="pl-PL" sz="1600" dirty="0" smtClean="0"/>
              <a:t>Wycieczka do Oddziału Prewencji Policji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144470"/>
            <a:ext cx="3046040" cy="22845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11" y="1144471"/>
            <a:ext cx="3210556" cy="22813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789775"/>
            <a:ext cx="3047019" cy="228526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10" y="3773509"/>
            <a:ext cx="3235177" cy="2301531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7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04856" cy="504056"/>
          </a:xfrm>
        </p:spPr>
        <p:txBody>
          <a:bodyPr/>
          <a:lstStyle/>
          <a:p>
            <a:pPr algn="l"/>
            <a:r>
              <a:rPr lang="pl-PL" sz="1600" dirty="0" smtClean="0"/>
              <a:t>Organizujemy spacery i zabawy w ogrodzie </a:t>
            </a:r>
            <a:endParaRPr lang="pl-PL" sz="1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908720"/>
            <a:ext cx="2843808" cy="213285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08720"/>
            <a:ext cx="2160240" cy="23042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40160"/>
            <a:ext cx="2759968" cy="20699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5" y="3717031"/>
            <a:ext cx="2339752" cy="20258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59585"/>
            <a:ext cx="2139702" cy="2852936"/>
          </a:xfrm>
          <a:prstGeom prst="rect">
            <a:avLst/>
          </a:prstGeom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23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36" y="3478923"/>
            <a:ext cx="3336032" cy="25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22232" cy="576064"/>
          </a:xfrm>
        </p:spPr>
        <p:txBody>
          <a:bodyPr/>
          <a:lstStyle/>
          <a:p>
            <a:pPr algn="l"/>
            <a:r>
              <a:rPr lang="pl-PL" sz="1600" dirty="0" smtClean="0"/>
              <a:t>Uczymy się udzielać pierwszej pomocy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46686"/>
            <a:ext cx="3240021" cy="24300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67" y="1484784"/>
            <a:ext cx="2316010" cy="30880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1" y="3429000"/>
            <a:ext cx="3240020" cy="32643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73" y="2492896"/>
            <a:ext cx="2381814" cy="3182382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19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260648"/>
            <a:ext cx="6840760" cy="864096"/>
          </a:xfrm>
        </p:spPr>
        <p:txBody>
          <a:bodyPr/>
          <a:lstStyle/>
          <a:p>
            <a:pPr algn="l"/>
            <a:r>
              <a:rPr lang="pl-PL" sz="1600" dirty="0" smtClean="0"/>
              <a:t>Wizyta pracowników </a:t>
            </a:r>
            <a:r>
              <a:rPr lang="pl-PL" sz="1600" dirty="0"/>
              <a:t>S</a:t>
            </a:r>
            <a:r>
              <a:rPr lang="pl-PL" sz="1600" dirty="0" smtClean="0"/>
              <a:t>traży Miejskiej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3473003" cy="26047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062185" cy="33024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98" y="3862327"/>
            <a:ext cx="4284372" cy="2858325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9" y="618186"/>
            <a:ext cx="7622232" cy="734096"/>
          </a:xfrm>
        </p:spPr>
        <p:txBody>
          <a:bodyPr/>
          <a:lstStyle/>
          <a:p>
            <a:pPr algn="l"/>
            <a:r>
              <a:rPr lang="pl-PL" sz="1600" dirty="0" smtClean="0"/>
              <a:t>Udział w Konkursie plastycznym „Bezpieczna droga do przedszkola”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3" y="1097081"/>
            <a:ext cx="2808312" cy="24482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124744"/>
            <a:ext cx="2880320" cy="2392947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4036880"/>
            <a:ext cx="3221603" cy="24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576064"/>
          </a:xfrm>
        </p:spPr>
        <p:txBody>
          <a:bodyPr/>
          <a:lstStyle/>
          <a:p>
            <a:pPr algn="l"/>
            <a:r>
              <a:rPr lang="pl-PL" sz="2000" dirty="0" smtClean="0"/>
              <a:t>Działalność ekologiczna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Dzień Ziemi</a:t>
            </a:r>
            <a:br>
              <a:rPr lang="pl-PL" sz="1600" dirty="0" smtClean="0"/>
            </a:b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2162176" cy="25909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2188576" cy="27390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980728"/>
            <a:ext cx="2583160" cy="2062015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27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340768"/>
            <a:ext cx="2286000" cy="304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05" y="3233936"/>
            <a:ext cx="2551855" cy="24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9345" y="404664"/>
            <a:ext cx="6512511" cy="702920"/>
          </a:xfrm>
        </p:spPr>
        <p:txBody>
          <a:bodyPr/>
          <a:lstStyle/>
          <a:p>
            <a:pPr marL="0" indent="0" algn="l">
              <a:buNone/>
            </a:pPr>
            <a:r>
              <a:rPr lang="pl-PL" sz="1600" dirty="0" smtClean="0"/>
              <a:t>Zakładamy Kąciki przyrody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2993280" cy="25489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05862"/>
            <a:ext cx="2542545" cy="21316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21612"/>
            <a:ext cx="2398711" cy="20635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9777"/>
            <a:ext cx="2542545" cy="2245001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28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71672"/>
            <a:ext cx="2193684" cy="38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5" y="692696"/>
            <a:ext cx="7478216" cy="720080"/>
          </a:xfrm>
        </p:spPr>
        <p:txBody>
          <a:bodyPr/>
          <a:lstStyle/>
          <a:p>
            <a:pPr algn="l"/>
            <a:r>
              <a:rPr lang="pl-PL" sz="1600" dirty="0" smtClean="0"/>
              <a:t>Uczymy się segregować śmieci</a:t>
            </a:r>
            <a:br>
              <a:rPr lang="pl-PL" sz="1600" dirty="0" smtClean="0"/>
            </a:br>
            <a:r>
              <a:rPr lang="pl-PL" sz="1600" dirty="0" smtClean="0"/>
              <a:t>-dokarmiamy ptaki w zimie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3"/>
            <a:ext cx="1969874" cy="22936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44823"/>
            <a:ext cx="2136253" cy="2293645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29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3"/>
            <a:ext cx="1799946" cy="229364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84" y="4372854"/>
            <a:ext cx="1565920" cy="208789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78" y="4406794"/>
            <a:ext cx="1540465" cy="205395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2" y="4406793"/>
            <a:ext cx="1540465" cy="20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43000"/>
            <a:ext cx="3744416" cy="4572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3528392" cy="4572000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0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1" y="764704"/>
            <a:ext cx="5616623" cy="648072"/>
          </a:xfrm>
        </p:spPr>
        <p:txBody>
          <a:bodyPr/>
          <a:lstStyle/>
          <a:p>
            <a:pPr algn="l"/>
            <a:r>
              <a:rPr lang="pl-PL" sz="1600" dirty="0" smtClean="0"/>
              <a:t>Mali badacze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" y="1865903"/>
            <a:ext cx="3744416" cy="31683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1"/>
            <a:ext cx="3600400" cy="27363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50" y="3573016"/>
            <a:ext cx="3429000" cy="2959299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8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232591" cy="720080"/>
          </a:xfrm>
        </p:spPr>
        <p:txBody>
          <a:bodyPr/>
          <a:lstStyle/>
          <a:p>
            <a:pPr algn="l"/>
            <a:r>
              <a:rPr lang="pl-PL" sz="1600" dirty="0" smtClean="0"/>
              <a:t>Przegląd Mody Ekologicznej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836712"/>
            <a:ext cx="3528392" cy="23762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3192016" cy="21419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12976"/>
            <a:ext cx="3480048" cy="26100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29000"/>
            <a:ext cx="4272136" cy="3204102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5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1" y="548680"/>
            <a:ext cx="6192688" cy="648072"/>
          </a:xfrm>
        </p:spPr>
        <p:txBody>
          <a:bodyPr/>
          <a:lstStyle/>
          <a:p>
            <a:pPr algn="l"/>
            <a:r>
              <a:rPr lang="pl-PL" sz="1600" dirty="0" smtClean="0"/>
              <a:t>Udział w Projekcie Ekoeksperymentarium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143000"/>
            <a:ext cx="3456384" cy="221399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43000"/>
            <a:ext cx="3816424" cy="34381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1" y="3645024"/>
            <a:ext cx="3624064" cy="2718048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98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404665"/>
            <a:ext cx="6512511" cy="720079"/>
          </a:xfrm>
        </p:spPr>
        <p:txBody>
          <a:bodyPr/>
          <a:lstStyle/>
          <a:p>
            <a:pPr algn="l"/>
            <a:r>
              <a:rPr lang="pl-PL" sz="2000" dirty="0" smtClean="0"/>
              <a:t>Dbamy o higienę</a:t>
            </a:r>
            <a:br>
              <a:rPr lang="pl-PL" sz="2000" dirty="0" smtClean="0"/>
            </a:br>
            <a:r>
              <a:rPr lang="pl-PL" sz="1600" dirty="0" smtClean="0"/>
              <a:t>Udział w Projekcie „Czyściochowe przedszkole”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70103"/>
            <a:ext cx="3405931" cy="25544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81487"/>
            <a:ext cx="3405931" cy="28803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2764788" cy="4032448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14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512511" cy="648072"/>
          </a:xfrm>
        </p:spPr>
        <p:txBody>
          <a:bodyPr/>
          <a:lstStyle/>
          <a:p>
            <a:pPr algn="l"/>
            <a:r>
              <a:rPr lang="pl-PL" sz="1600" dirty="0" smtClean="0"/>
              <a:t>Wizyta stomatologa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02" y="3861048"/>
            <a:ext cx="1596654" cy="21333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46" y="1212741"/>
            <a:ext cx="1922480" cy="21894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95494"/>
            <a:ext cx="1642117" cy="2189490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34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37" y="1095494"/>
            <a:ext cx="1500888" cy="218949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08873"/>
            <a:ext cx="1674753" cy="21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7" y="548680"/>
            <a:ext cx="7550224" cy="792088"/>
          </a:xfrm>
        </p:spPr>
        <p:txBody>
          <a:bodyPr/>
          <a:lstStyle/>
          <a:p>
            <a:pPr algn="l"/>
            <a:r>
              <a:rPr lang="pl-PL" sz="1600" dirty="0" smtClean="0"/>
              <a:t>Spotkanie z panią dietetyk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2592287" cy="221399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9877"/>
            <a:ext cx="2376264" cy="27948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" y="3429000"/>
            <a:ext cx="2448271" cy="2448272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35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17673"/>
            <a:ext cx="5046502" cy="22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1" y="620688"/>
            <a:ext cx="7694240" cy="504056"/>
          </a:xfrm>
        </p:spPr>
        <p:txBody>
          <a:bodyPr/>
          <a:lstStyle/>
          <a:p>
            <a:pPr algn="l"/>
            <a:r>
              <a:rPr lang="pl-PL" sz="1600" dirty="0"/>
              <a:t>Ś</a:t>
            </a:r>
            <a:r>
              <a:rPr lang="pl-PL" sz="1600" dirty="0" smtClean="0"/>
              <a:t>wiatowy Dzień Mycia Rąk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448050" cy="48768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32" y="404664"/>
            <a:ext cx="2979046" cy="28083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31" y="3429000"/>
            <a:ext cx="3001318" cy="3264024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20623" cy="576064"/>
          </a:xfrm>
        </p:spPr>
        <p:txBody>
          <a:bodyPr/>
          <a:lstStyle/>
          <a:p>
            <a:pPr algn="l"/>
            <a:r>
              <a:rPr lang="pl-PL" sz="1600" dirty="0" smtClean="0"/>
              <a:t>Dzień dentysty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1" y="1196752"/>
            <a:ext cx="3574681" cy="477619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24" y="260648"/>
            <a:ext cx="2376264" cy="31749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0" y="3584848"/>
            <a:ext cx="2448272" cy="2892152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4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6512511" cy="740726"/>
          </a:xfrm>
        </p:spPr>
        <p:txBody>
          <a:bodyPr/>
          <a:lstStyle/>
          <a:p>
            <a:pPr algn="l"/>
            <a:r>
              <a:rPr lang="pl-PL" sz="1600" dirty="0" smtClean="0"/>
              <a:t>Spotkanie z lekarzem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92579"/>
            <a:ext cx="3744416" cy="41281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3912095" cy="26642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92" y="3456639"/>
            <a:ext cx="3337619" cy="2564649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4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7" y="476672"/>
            <a:ext cx="7550224" cy="648072"/>
          </a:xfrm>
        </p:spPr>
        <p:txBody>
          <a:bodyPr/>
          <a:lstStyle/>
          <a:p>
            <a:pPr algn="l"/>
            <a:r>
              <a:rPr lang="pl-PL" sz="1600" dirty="0" smtClean="0"/>
              <a:t>Teatrzyk w przedszkolu „Smok czy Smog?”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9" y="1997968"/>
            <a:ext cx="3624064" cy="27180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91126"/>
            <a:ext cx="4176126" cy="22658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573016"/>
            <a:ext cx="4176125" cy="2880066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6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-1603147"/>
            <a:ext cx="8136904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/>
              <a:t>Przyznanie </a:t>
            </a:r>
            <a:r>
              <a:rPr lang="pl-PL" dirty="0"/>
              <a:t>Certyfikatu, a więc włączenie naszego przedszkola do Wojewódzkiej Sieci Szkół Promujących Zdrowie zostało poprzedzone 5-letnim okresem  intensywnej działalności całej społeczności szkolnej na rzecz promocji zdrowia. Po pierwszych 2 latach uzyskaliśmy Certyfikat Rejonowy, </a:t>
            </a:r>
            <a:endParaRPr lang="pl-PL" dirty="0" smtClean="0"/>
          </a:p>
          <a:p>
            <a:r>
              <a:rPr lang="pl-PL" dirty="0" smtClean="0"/>
              <a:t>a </a:t>
            </a:r>
            <a:r>
              <a:rPr lang="pl-PL" dirty="0"/>
              <a:t>po kolejnych 3 latach Certyfikat Wojewódzki.</a:t>
            </a:r>
            <a:br>
              <a:rPr lang="pl-PL" dirty="0"/>
            </a:br>
            <a:r>
              <a:rPr lang="pl-PL" dirty="0"/>
              <a:t> </a:t>
            </a:r>
            <a:br>
              <a:rPr lang="pl-PL" dirty="0"/>
            </a:br>
            <a:r>
              <a:rPr lang="pl-PL" dirty="0"/>
              <a:t>              W Publicznym Przedszkolu nr 28 podejmowane są już od kilku lat spójne, przemyślane i długofalowe działania na rzecz promocji zdrowia. Zdrowie traktujemy całościowo, uwzględniając wszystkie jego aspekty, czyli zdrowie fizyczne, psychiczne, społeczne oraz aspekt duchowy. Troska o zdrowie dotyczy przede wszystkim wychowanków, ale również pozostałych członków społeczności przedszkolnej, czyli wszystkich pracowników oraz rodziców. W naszej społeczności staramy się popularyzować zdrowy styl życia i włączać w nasze działania rodziców i instytucje z którymi współpracujemy.</a:t>
            </a:r>
            <a:br>
              <a:rPr lang="pl-PL" dirty="0"/>
            </a:br>
            <a:endParaRPr lang="pl-PL" dirty="0"/>
          </a:p>
          <a:p>
            <a:r>
              <a:rPr lang="pl-PL" dirty="0"/>
              <a:t>Wspólnie dbamy o dobry klimat społeczny, zadowolenie i warunki sprzyjające dobremu samopoczuciu i rozwojowi. Zespół promocji zdrowia opracowuje własne plany działań i ich ewaluację zgodnie z zasadami przyjętymi w sieci PPZ. Działania na rzecz zdrowia realizują wszystkie grupy, uwzględniane są w rocznych planach pracy przedszkola.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2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6512511" cy="1008112"/>
          </a:xfrm>
        </p:spPr>
        <p:txBody>
          <a:bodyPr/>
          <a:lstStyle/>
          <a:p>
            <a:pPr algn="l"/>
            <a:r>
              <a:rPr lang="pl-PL" sz="2000" dirty="0" smtClean="0"/>
              <a:t>Tworzenie klimatu sprzyjającemu zdrowiu i dobremu samopoczuciu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Dzień Uśmiechu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2808312" cy="22322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80083"/>
            <a:ext cx="3400425" cy="4572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032"/>
            <a:ext cx="3096344" cy="2934072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3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1" y="476672"/>
            <a:ext cx="7694240" cy="432048"/>
          </a:xfrm>
        </p:spPr>
        <p:txBody>
          <a:bodyPr/>
          <a:lstStyle/>
          <a:p>
            <a:pPr algn="l"/>
            <a:r>
              <a:rPr lang="pl-PL" sz="1600" dirty="0" smtClean="0"/>
              <a:t>Dzień Przedszkolaka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40620"/>
            <a:ext cx="3024336" cy="34524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8563"/>
            <a:ext cx="3078088" cy="41041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75" y="260648"/>
            <a:ext cx="3775585" cy="2846437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3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20623" cy="576064"/>
          </a:xfrm>
        </p:spPr>
        <p:txBody>
          <a:bodyPr/>
          <a:lstStyle/>
          <a:p>
            <a:pPr algn="l"/>
            <a:r>
              <a:rPr lang="pl-PL" sz="1600" dirty="0" smtClean="0"/>
              <a:t>Dzień Chłopaka</a:t>
            </a:r>
            <a:br>
              <a:rPr lang="pl-PL" sz="1600" dirty="0" smtClean="0"/>
            </a:br>
            <a:r>
              <a:rPr lang="pl-PL" sz="1600" dirty="0" smtClean="0"/>
              <a:t>-Dzień Dziewczynki</a:t>
            </a: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6" y="1058652"/>
            <a:ext cx="2496278" cy="18722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82" y="908720"/>
            <a:ext cx="1629054" cy="217207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022648"/>
            <a:ext cx="1798262" cy="1944216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42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15856"/>
            <a:ext cx="1925960" cy="256794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15856"/>
            <a:ext cx="1799946" cy="251998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66" y="3415856"/>
            <a:ext cx="1900255" cy="25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476672"/>
            <a:ext cx="7766248" cy="504056"/>
          </a:xfrm>
        </p:spPr>
        <p:txBody>
          <a:bodyPr/>
          <a:lstStyle/>
          <a:p>
            <a:pPr algn="l"/>
            <a:r>
              <a:rPr lang="pl-PL" sz="1600" dirty="0" smtClean="0"/>
              <a:t>Dzień Dziecka</a:t>
            </a:r>
            <a:br>
              <a:rPr lang="pl-PL" sz="1600" dirty="0" smtClean="0"/>
            </a:br>
            <a:r>
              <a:rPr lang="pl-PL" sz="1600" dirty="0" smtClean="0"/>
              <a:t>-Dzień Praw dziecka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09883"/>
            <a:ext cx="1859558" cy="176419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83322"/>
            <a:ext cx="1833117" cy="13076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60420"/>
            <a:ext cx="2052058" cy="18613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38161"/>
            <a:ext cx="1242998" cy="1352800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43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89040"/>
            <a:ext cx="1674186" cy="223224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31" y="3789040"/>
            <a:ext cx="1674185" cy="223224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70" y="3789041"/>
            <a:ext cx="167418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512511" cy="648072"/>
          </a:xfrm>
        </p:spPr>
        <p:txBody>
          <a:bodyPr/>
          <a:lstStyle/>
          <a:p>
            <a:pPr algn="l"/>
            <a:r>
              <a:rPr lang="pl-PL" sz="1600" dirty="0" smtClean="0"/>
              <a:t>Turniej Reksia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4" y="1128359"/>
            <a:ext cx="3912096" cy="2286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38496"/>
            <a:ext cx="4572000" cy="3429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4" y="3833664"/>
            <a:ext cx="4012650" cy="2691680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9" y="548680"/>
            <a:ext cx="7622232" cy="936104"/>
          </a:xfrm>
        </p:spPr>
        <p:txBody>
          <a:bodyPr/>
          <a:lstStyle/>
          <a:p>
            <a:pPr algn="l"/>
            <a:r>
              <a:rPr lang="pl-PL" sz="1600" dirty="0" smtClean="0"/>
              <a:t>Projekt „Skakanka”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143000"/>
            <a:ext cx="2952328" cy="25740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008107" cy="30060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3912095" cy="29340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4" y="3933056"/>
            <a:ext cx="3528053" cy="2646040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26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260648"/>
            <a:ext cx="7838256" cy="720080"/>
          </a:xfrm>
        </p:spPr>
        <p:txBody>
          <a:bodyPr/>
          <a:lstStyle/>
          <a:p>
            <a:pPr algn="l"/>
            <a:r>
              <a:rPr lang="pl-PL" sz="1600" dirty="0" smtClean="0"/>
              <a:t>Przegląd muzyczno-ruchowy „Aerobik Przedszkolaka”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1143000"/>
            <a:ext cx="4318341" cy="24300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92896"/>
            <a:ext cx="3294627" cy="18539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17032"/>
            <a:ext cx="4318341" cy="2430016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9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620688"/>
            <a:ext cx="7766248" cy="720080"/>
          </a:xfrm>
        </p:spPr>
        <p:txBody>
          <a:bodyPr/>
          <a:lstStyle/>
          <a:p>
            <a:pPr algn="l"/>
            <a:r>
              <a:rPr lang="pl-PL" sz="1600" dirty="0" smtClean="0"/>
              <a:t>Program Aktywny przedszkolak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408040" cy="21419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3816085" cy="28620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52" y="3689648"/>
            <a:ext cx="3684240" cy="2763180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0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9" y="620688"/>
            <a:ext cx="7982272" cy="792088"/>
          </a:xfrm>
        </p:spPr>
        <p:txBody>
          <a:bodyPr/>
          <a:lstStyle/>
          <a:p>
            <a:pPr algn="l"/>
            <a:r>
              <a:rPr lang="pl-PL" sz="1600" dirty="0" smtClean="0"/>
              <a:t>Udział w Przeglądach  tanecznych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1143000"/>
            <a:ext cx="4102464" cy="230853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912096" cy="29340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168352" cy="23762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17032"/>
            <a:ext cx="3840088" cy="2880066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4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7" y="620688"/>
            <a:ext cx="7550224" cy="936104"/>
          </a:xfrm>
        </p:spPr>
        <p:txBody>
          <a:bodyPr/>
          <a:lstStyle/>
          <a:p>
            <a:pPr algn="l"/>
            <a:r>
              <a:rPr lang="pl-PL" sz="1600" dirty="0" smtClean="0"/>
              <a:t>Zabawy badawcze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47763"/>
            <a:ext cx="2663156" cy="19932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07" y="211140"/>
            <a:ext cx="2160240" cy="32730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08920"/>
            <a:ext cx="2389024" cy="31920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84848"/>
            <a:ext cx="3912096" cy="2927959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70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9" y="620688"/>
            <a:ext cx="7262192" cy="4894480"/>
          </a:xfrm>
        </p:spPr>
        <p:txBody>
          <a:bodyPr/>
          <a:lstStyle/>
          <a:p>
            <a:pPr algn="ctr"/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DZIAŁANIA PODEJMOWANE W RAMACH REALIZACJI PROGRAMU </a:t>
            </a:r>
            <a:br>
              <a:rPr lang="pl-PL" sz="3600" dirty="0" smtClean="0"/>
            </a:br>
            <a:r>
              <a:rPr lang="pl-PL" sz="3600" dirty="0" smtClean="0"/>
              <a:t>PRZEDSZKOLE PROMUJĄCE ZDROWIE W </a:t>
            </a:r>
            <a:br>
              <a:rPr lang="pl-PL" sz="3600" dirty="0" smtClean="0"/>
            </a:br>
            <a:r>
              <a:rPr lang="pl-PL" sz="3600" dirty="0" smtClean="0"/>
              <a:t>PP-28 W RZESZOWIE</a:t>
            </a:r>
            <a:endParaRPr lang="pl-PL" sz="3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0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6512511" cy="504056"/>
          </a:xfrm>
        </p:spPr>
        <p:txBody>
          <a:bodyPr/>
          <a:lstStyle/>
          <a:p>
            <a:pPr algn="l"/>
            <a:r>
              <a:rPr lang="pl-PL" sz="1600" dirty="0" smtClean="0"/>
              <a:t>Dzień Kolorowej skarpetki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3" y="1268760"/>
            <a:ext cx="3312114" cy="44161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10" y="327305"/>
            <a:ext cx="2340387" cy="31205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476836"/>
            <a:ext cx="2502024" cy="3336032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1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476672"/>
            <a:ext cx="7766248" cy="792088"/>
          </a:xfrm>
        </p:spPr>
        <p:txBody>
          <a:bodyPr/>
          <a:lstStyle/>
          <a:p>
            <a:pPr algn="l"/>
            <a:r>
              <a:rPr lang="pl-PL" sz="1600" dirty="0" smtClean="0"/>
              <a:t>Dzień Kropki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2855979" cy="21419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04" y="476672"/>
            <a:ext cx="2940136" cy="2205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33" y="3356992"/>
            <a:ext cx="2335131" cy="31200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47" y="2934037"/>
            <a:ext cx="2820172" cy="3768080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91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3" y="692696"/>
            <a:ext cx="7406208" cy="648072"/>
          </a:xfrm>
        </p:spPr>
        <p:txBody>
          <a:bodyPr/>
          <a:lstStyle/>
          <a:p>
            <a:pPr algn="l"/>
            <a:r>
              <a:rPr lang="pl-PL" sz="1600" dirty="0" smtClean="0"/>
              <a:t>Dzień Babci i Dziadka</a:t>
            </a:r>
            <a:br>
              <a:rPr lang="pl-PL" sz="1600" dirty="0" smtClean="0"/>
            </a:br>
            <a:r>
              <a:rPr lang="pl-PL" sz="1600" dirty="0" smtClean="0"/>
              <a:t>Dzień Rodzica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268761"/>
            <a:ext cx="2880319" cy="19185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3322840" cy="18722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3" y="3789040"/>
            <a:ext cx="2956711" cy="221753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72" y="3789040"/>
            <a:ext cx="3538295" cy="2088231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6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304599" cy="432048"/>
          </a:xfrm>
        </p:spPr>
        <p:txBody>
          <a:bodyPr/>
          <a:lstStyle/>
          <a:p>
            <a:pPr algn="l"/>
            <a:r>
              <a:rPr lang="pl-PL" sz="1600" dirty="0" smtClean="0"/>
              <a:t>Bawimy się w teatr 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3366120" cy="448816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1000"/>
            <a:ext cx="2825552" cy="27599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2718048" cy="3147392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5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6512511" cy="792088"/>
          </a:xfrm>
        </p:spPr>
        <p:txBody>
          <a:bodyPr/>
          <a:lstStyle/>
          <a:p>
            <a:pPr algn="l"/>
            <a:r>
              <a:rPr lang="pl-PL" sz="1600" dirty="0" smtClean="0"/>
              <a:t>Dzień Kota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2871217" cy="39841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1000"/>
            <a:ext cx="3150096" cy="23999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76" y="3140968"/>
            <a:ext cx="2430016" cy="32400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40969"/>
            <a:ext cx="2304256" cy="3240020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08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548680"/>
            <a:ext cx="7838256" cy="648072"/>
          </a:xfrm>
        </p:spPr>
        <p:txBody>
          <a:bodyPr/>
          <a:lstStyle/>
          <a:p>
            <a:pPr algn="l"/>
            <a:r>
              <a:rPr lang="pl-PL" sz="1600" dirty="0" smtClean="0"/>
              <a:t>Dzień Osób Starszych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9950"/>
            <a:ext cx="2016224" cy="21620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9" y="3933056"/>
            <a:ext cx="2129352" cy="20398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10" y="260648"/>
            <a:ext cx="2718048" cy="21303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36912"/>
            <a:ext cx="2376264" cy="3168352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55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41270"/>
            <a:ext cx="2502024" cy="316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9" y="404664"/>
            <a:ext cx="7622232" cy="5760640"/>
          </a:xfrm>
        </p:spPr>
        <p:txBody>
          <a:bodyPr/>
          <a:lstStyle/>
          <a:p>
            <a:pPr algn="l"/>
            <a:r>
              <a:rPr lang="pl-PL" sz="1600" dirty="0" smtClean="0"/>
              <a:t>Nasi partnerzy: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Urząd Miasta Rzeszów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Kuratorium Oświaty  w Rzeszowie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Wojewódzka Stacja Sanepid w Rzeszowie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Poradnia Psychologiczno- Pedagogiczna nr 2 w Rzeszowie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Młodzieżowy Dom Kultury w Rzeszowie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Stowarzyszenie Ekoskop w Rzeszowie</a:t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Rada Osiedla Baranówka</a:t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Komisariat Policji II w Rzeszowie</a:t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Szkoła Podstawowa Nr 25, Nr 8, Nr 22</a:t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Publiczne Przedszkola  Nr 36, 37, 12 w Rzeszowie</a:t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Biblioteka Miejska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6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48872" cy="640871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pl-PL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 nas wyróżnia jako przedszkole promujące zdrowie: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>
                <a:effectLst/>
              </a:rPr>
              <a:t>PP- 28 </a:t>
            </a:r>
            <a:r>
              <a:rPr lang="pl-PL" sz="1600" dirty="0">
                <a:effectLst/>
              </a:rPr>
              <a:t>to wiodąca placówka promująca zdrowie w środowisku, realizująca </a:t>
            </a:r>
            <a:r>
              <a:rPr lang="pl-PL" sz="1600" dirty="0" smtClean="0">
                <a:effectLst/>
              </a:rPr>
              <a:t>szereg programów ekologicznych, społecznych i sportowych.</a:t>
            </a:r>
            <a:br>
              <a:rPr lang="pl-PL" sz="1600" dirty="0" smtClean="0">
                <a:effectLst/>
              </a:rPr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>
                <a:effectLst/>
              </a:rPr>
              <a:t>Organizujemy </a:t>
            </a:r>
            <a:r>
              <a:rPr lang="pl-PL" sz="1600" dirty="0">
                <a:effectLst/>
              </a:rPr>
              <a:t>coroczne </a:t>
            </a:r>
            <a:r>
              <a:rPr lang="pl-PL" sz="1600" dirty="0" smtClean="0">
                <a:effectLst/>
              </a:rPr>
              <a:t>Przeglądy Mody Ekologicznej Przedszkolaków, konkursy plastyczne „ W zdrowym ciele zdrowy duch”, pikniki rodzinne z zawodami sportowymi.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>
                <a:effectLst/>
              </a:rPr>
              <a:t>• W realizację naszej misji angażuje się cały personel pedagogiczny, </a:t>
            </a:r>
            <a:r>
              <a:rPr lang="pl-PL" sz="1600" dirty="0" smtClean="0">
                <a:effectLst/>
              </a:rPr>
              <a:t>administracyjno-obsługowy oraz rodzice.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>
                <a:effectLst/>
              </a:rPr>
              <a:t>Działania </a:t>
            </a:r>
            <a:r>
              <a:rPr lang="pl-PL" sz="1600" dirty="0">
                <a:effectLst/>
              </a:rPr>
              <a:t>prowadzimy w sposób planowy, systemowy i długofalowy</a:t>
            </a:r>
            <a:r>
              <a:rPr lang="pl-PL" sz="1600" dirty="0" smtClean="0">
                <a:effectLst/>
              </a:rPr>
              <a:t>.</a:t>
            </a:r>
            <a:br>
              <a:rPr lang="pl-PL" sz="1600" dirty="0" smtClean="0">
                <a:effectLst/>
              </a:rPr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>
                <a:effectLst/>
              </a:rPr>
              <a:t>• Kształtujemy prawidłowe nawyki żywieniowe </a:t>
            </a:r>
            <a:r>
              <a:rPr lang="pl-PL" sz="1600" dirty="0" smtClean="0">
                <a:effectLst/>
              </a:rPr>
              <a:t>( urozmaicony jadłospis, bogaty w owoce i warzywa, </a:t>
            </a:r>
            <a:r>
              <a:rPr lang="pl-PL" sz="1600" dirty="0">
                <a:effectLst/>
              </a:rPr>
              <a:t>samodzielne przygotowywanie produktów: pierogów, </a:t>
            </a:r>
            <a:r>
              <a:rPr lang="pl-PL" sz="1600" dirty="0" smtClean="0">
                <a:effectLst/>
              </a:rPr>
              <a:t>kompotów, jogurtów).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>
                <a:effectLst/>
              </a:rPr>
              <a:t/>
            </a:r>
            <a:br>
              <a:rPr lang="pl-PL" sz="1600" dirty="0">
                <a:effectLst/>
              </a:rPr>
            </a:br>
            <a:r>
              <a:rPr lang="pl-PL" sz="1600" dirty="0" smtClean="0">
                <a:effectLst/>
              </a:rPr>
              <a:t>• </a:t>
            </a:r>
            <a:r>
              <a:rPr lang="pl-PL" sz="1600" dirty="0">
                <a:effectLst/>
              </a:rPr>
              <a:t>Realizujemy wiele programów i przedsięwzięć z zakresu edukacji zdrowotnej</a:t>
            </a:r>
            <a:r>
              <a:rPr lang="pl-PL" sz="1600" dirty="0" smtClean="0">
                <a:effectLst/>
              </a:rPr>
              <a:t>.</a:t>
            </a:r>
            <a:br>
              <a:rPr lang="pl-PL" sz="1600" dirty="0" smtClean="0">
                <a:effectLst/>
              </a:rPr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>
                <a:effectLst/>
              </a:rPr>
              <a:t>• Współpracujemy z instytucjami i fundacjami w zakresie krzewienia oświaty zdrowotnej</a:t>
            </a:r>
            <a:r>
              <a:rPr lang="pl-PL" sz="1600" dirty="0" smtClean="0">
                <a:effectLst/>
              </a:rPr>
              <a:t>.</a:t>
            </a:r>
            <a:br>
              <a:rPr lang="pl-PL" sz="1600" dirty="0" smtClean="0">
                <a:effectLst/>
              </a:rPr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>
                <a:effectLst/>
              </a:rPr>
              <a:t>• Pozyskujemy partnerów wspierających działania w zakresie promocji zdrowia</a:t>
            </a:r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2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272807" cy="5616624"/>
          </a:xfrm>
        </p:spPr>
        <p:txBody>
          <a:bodyPr/>
          <a:lstStyle/>
          <a:p>
            <a:pPr algn="ctr"/>
            <a:r>
              <a:rPr lang="pl-PL" sz="4400" dirty="0">
                <a:effectLst/>
              </a:rPr>
              <a:t>WYNIKI EWALUACJI WEWNĘTRZNEJ</a:t>
            </a: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>
                <a:effectLst/>
              </a:rPr>
              <a:t>W RAMACH PROGRAMU</a:t>
            </a: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>
                <a:effectLst/>
              </a:rPr>
              <a:t>PRZEDSZKOLE PROMUJĄCE ZDROWIE</a:t>
            </a: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>
                <a:effectLst/>
              </a:rPr>
              <a:t>PRZEPROWADZONEJ</a:t>
            </a: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>
                <a:effectLst/>
              </a:rPr>
              <a:t>W ROKU SZKOLNYM </a:t>
            </a:r>
            <a:r>
              <a:rPr lang="pl-PL" sz="4400" dirty="0" smtClean="0">
                <a:effectLst/>
              </a:rPr>
              <a:t>2021/2022</a:t>
            </a:r>
            <a:endParaRPr lang="pl-PL" sz="44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39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664639" cy="5398536"/>
          </a:xfrm>
        </p:spPr>
        <p:txBody>
          <a:bodyPr/>
          <a:lstStyle/>
          <a:p>
            <a:pPr algn="l"/>
            <a:r>
              <a:rPr lang="pl-PL" sz="1600" dirty="0" smtClean="0">
                <a:effectLst/>
              </a:rPr>
              <a:t>WSTĘP</a:t>
            </a:r>
            <a:br>
              <a:rPr lang="pl-PL" sz="1600" dirty="0" smtClean="0">
                <a:effectLst/>
              </a:rPr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800" dirty="0">
                <a:effectLst/>
              </a:rPr>
              <a:t>Prezentowany raport jest rezultatem ewaluacji wewnętrznej </a:t>
            </a:r>
            <a:r>
              <a:rPr lang="pl-PL" sz="1800" dirty="0" smtClean="0">
                <a:effectLst/>
              </a:rPr>
              <a:t>przeprowadzonej w celu ubiegania się o nadanie Krajowego Certyfikatu </a:t>
            </a:r>
            <a:r>
              <a:rPr lang="pl-PL" sz="1800" dirty="0">
                <a:effectLst/>
              </a:rPr>
              <a:t>Przedszkole Promujące Zdrowie.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>
                <a:effectLst/>
              </a:rPr>
              <a:t>Badania zostały wykonane zgodnie z zasadami i narzędziami do </a:t>
            </a:r>
            <a:r>
              <a:rPr lang="pl-PL" sz="1800" dirty="0" smtClean="0">
                <a:effectLst/>
              </a:rPr>
              <a:t>autoewaluacji w przedszkolu promującym zdrowie , opracowanymi</a:t>
            </a:r>
            <a:r>
              <a:rPr lang="pl-PL" sz="1800" dirty="0"/>
              <a:t> </a:t>
            </a:r>
            <a:r>
              <a:rPr lang="pl-PL" sz="1800" dirty="0" smtClean="0">
                <a:effectLst/>
              </a:rPr>
              <a:t>przez </a:t>
            </a:r>
            <a:r>
              <a:rPr lang="pl-PL" sz="1800" dirty="0">
                <a:effectLst/>
              </a:rPr>
              <a:t>prof. Barbarę </a:t>
            </a:r>
            <a:r>
              <a:rPr lang="pl-PL" sz="1800" dirty="0" smtClean="0">
                <a:effectLst/>
              </a:rPr>
              <a:t>Woynarowską i Magdalenę Woynarowską-Sołdan.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>
                <a:effectLst/>
              </a:rPr>
              <a:t>Zgodnie z wytycznymi Ośrodka Rozwoju Edukacji zastosowano i wykorzystano do </a:t>
            </a:r>
            <a:r>
              <a:rPr lang="pl-PL" sz="1800" dirty="0" smtClean="0">
                <a:effectLst/>
              </a:rPr>
              <a:t>badań ankiety dla nauczycieli, pracowników  </a:t>
            </a:r>
            <a:r>
              <a:rPr lang="pl-PL" sz="1800" dirty="0">
                <a:effectLst/>
              </a:rPr>
              <a:t>niepedagogicznych i rodziców.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>
                <a:effectLst/>
              </a:rPr>
              <a:t>Przeprowadzono badanie dzieci techniką „Narysuj i opowiedz”.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>
                <a:effectLst/>
              </a:rPr>
              <a:t>Wyniki badań opracowane zostały w formie raportu.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>
                <a:effectLst/>
              </a:rPr>
              <a:t>Ewaluację zrealizował Zespół Promocji Zdrowia </a:t>
            </a:r>
            <a:r>
              <a:rPr lang="pl-PL" sz="1800" dirty="0" smtClean="0">
                <a:effectLst/>
              </a:rPr>
              <a:t>PP-28 w Rzeszowie, </a:t>
            </a:r>
            <a:r>
              <a:rPr lang="pl-PL" sz="1800" dirty="0">
                <a:effectLst/>
              </a:rPr>
              <a:t>który tworzą </a:t>
            </a:r>
            <a:r>
              <a:rPr lang="pl-PL" sz="1800" dirty="0" smtClean="0">
                <a:effectLst/>
              </a:rPr>
              <a:t>przedstawiciele różnych grup społeczności przedszkolnej; </a:t>
            </a:r>
            <a:r>
              <a:rPr lang="pl-PL" sz="1800" dirty="0">
                <a:effectLst/>
              </a:rPr>
              <a:t>zarówno nauczyciele, jak i </a:t>
            </a:r>
            <a:r>
              <a:rPr lang="pl-PL" sz="1800" dirty="0" smtClean="0">
                <a:effectLst/>
              </a:rPr>
              <a:t>pracownicy niepedagogiczni oraz rodzice wspierani  </a:t>
            </a:r>
            <a:r>
              <a:rPr lang="pl-PL" sz="1800" dirty="0">
                <a:effectLst/>
              </a:rPr>
              <a:t>przez koordynatora programu – </a:t>
            </a:r>
            <a:r>
              <a:rPr lang="pl-PL" sz="1800" dirty="0" smtClean="0">
                <a:effectLst/>
              </a:rPr>
              <a:t>nauczycielkę Lidię Borkowską.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7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512511" cy="360040"/>
          </a:xfrm>
        </p:spPr>
        <p:txBody>
          <a:bodyPr/>
          <a:lstStyle/>
          <a:p>
            <a:pPr algn="l"/>
            <a:r>
              <a:rPr lang="pl-PL" sz="2400" u="sng" dirty="0" smtClean="0"/>
              <a:t>Promowanie zdrowego odżywiania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-robimy kiszonki</a:t>
            </a:r>
            <a:br>
              <a:rPr lang="pl-PL" sz="1800" dirty="0" smtClean="0"/>
            </a:br>
            <a:r>
              <a:rPr lang="pl-PL" sz="1800" dirty="0" smtClean="0"/>
              <a:t>-Śniadanie daje moc</a:t>
            </a:r>
            <a:endParaRPr lang="pl-PL" sz="1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766247"/>
            <a:ext cx="1512168" cy="201622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66247"/>
            <a:ext cx="1512168" cy="201622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98" y="4058441"/>
            <a:ext cx="1512168" cy="1899826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57" y="1797646"/>
            <a:ext cx="1440367" cy="192048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58441"/>
            <a:ext cx="1144789" cy="176855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055902"/>
            <a:ext cx="1421901" cy="1899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65104"/>
            <a:ext cx="1799862" cy="13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20879" cy="5832648"/>
          </a:xfrm>
        </p:spPr>
        <p:txBody>
          <a:bodyPr/>
          <a:lstStyle/>
          <a:p>
            <a:pPr algn="ctr"/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2800" dirty="0">
                <a:effectLst/>
              </a:rPr>
              <a:t>STANDARD </a:t>
            </a:r>
            <a:r>
              <a:rPr lang="pl-PL" sz="2800" dirty="0" smtClean="0">
                <a:effectLst/>
              </a:rPr>
              <a:t>I</a:t>
            </a:r>
            <a:br>
              <a:rPr lang="pl-PL" sz="2800" dirty="0" smtClean="0">
                <a:effectLst/>
              </a:rPr>
            </a:br>
            <a:r>
              <a:rPr lang="pl-PL" sz="2800" dirty="0">
                <a:effectLst/>
              </a:rPr>
              <a:t/>
            </a:r>
            <a:br>
              <a:rPr lang="pl-PL" sz="2800" dirty="0">
                <a:effectLst/>
              </a:rPr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>
                <a:effectLst/>
              </a:rPr>
              <a:t>Koncepcja pracy przedszkola, jego organizacja i </a:t>
            </a:r>
            <a:r>
              <a:rPr lang="pl-PL" sz="2800" dirty="0" smtClean="0">
                <a:effectLst/>
              </a:rPr>
              <a:t>struktura sprzyjająca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>
                <a:effectLst/>
              </a:rPr>
              <a:t>realizacji </a:t>
            </a:r>
            <a:r>
              <a:rPr lang="pl-PL" sz="2800" dirty="0">
                <a:effectLst/>
              </a:rPr>
              <a:t>długofalowych, </a:t>
            </a:r>
            <a:r>
              <a:rPr lang="pl-PL" sz="2800" dirty="0" smtClean="0">
                <a:effectLst/>
              </a:rPr>
              <a:t>zaplanowanych </a:t>
            </a:r>
            <a:r>
              <a:rPr lang="pl-PL" sz="2800" dirty="0">
                <a:effectLst/>
              </a:rPr>
              <a:t>działań </a:t>
            </a:r>
            <a:r>
              <a:rPr lang="pl-PL" sz="2800" dirty="0" smtClean="0">
                <a:effectLst/>
              </a:rPr>
              <a:t>dla wzmacniania zdrowia dzieci, </a:t>
            </a:r>
            <a:r>
              <a:rPr lang="pl-PL" sz="2800" dirty="0">
                <a:effectLst/>
              </a:rPr>
              <a:t>pracowników i rodziców </a:t>
            </a:r>
            <a:r>
              <a:rPr lang="pl-PL" sz="2800" dirty="0" smtClean="0">
                <a:effectLst/>
              </a:rPr>
              <a:t>dzieci.</a:t>
            </a:r>
            <a:endParaRPr lang="pl-PL" sz="28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059032"/>
              </p:ext>
            </p:extLst>
          </p:nvPr>
        </p:nvGraphicFramePr>
        <p:xfrm>
          <a:off x="683568" y="620690"/>
          <a:ext cx="7920879" cy="5145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2368"/>
                <a:gridCol w="1872208"/>
                <a:gridCol w="2736303"/>
              </a:tblGrid>
              <a:tr h="648070"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Wymiar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Średnia liczba</a:t>
                      </a:r>
                      <a:r>
                        <a:rPr lang="pl-PL" dirty="0" smtClean="0"/>
                        <a:t/>
                      </a:r>
                      <a:br>
                        <a:rPr lang="pl-PL" dirty="0" smtClean="0"/>
                      </a:b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punktów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Wybrane elementy, których poprawa jest pilna i możliwa</a:t>
                      </a:r>
                      <a:endParaRPr lang="pl-PL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</a:t>
                      </a:r>
                      <a:endParaRPr lang="pl-PL" dirty="0"/>
                    </a:p>
                  </a:txBody>
                  <a:tcPr/>
                </a:tc>
              </a:tr>
              <a:tr h="1168110"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Uwzględnienie promocji zdrowia w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dokumentach oraz w pracy i życiu przedszkola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76097"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Struktura dla realizacji programu przedszkola promującego zdrowie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76097"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Szkolenia, systematyczne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informowanie i dostępność informacji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temat koncepcji przedszkola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promującego zdrowie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76097"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Planowanie i ewaluacja działań w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zakresie promocji zdrowia oraz ich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dokumentowanie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07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03648" y="627554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Podsumowanie wyników w standardzie pierwszym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11407271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3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43608" y="692696"/>
            <a:ext cx="7272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STANDARD </a:t>
            </a:r>
            <a:r>
              <a:rPr lang="pl-PL" sz="3600" dirty="0" smtClean="0"/>
              <a:t>II</a:t>
            </a:r>
          </a:p>
          <a:p>
            <a:pPr algn="ctr"/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Klimat społeczny przedszkola sprzyja dobremu samopoczuciu</a:t>
            </a:r>
            <a:br>
              <a:rPr lang="pl-PL" sz="3600" dirty="0"/>
            </a:br>
            <a:r>
              <a:rPr lang="pl-PL" sz="3600" dirty="0"/>
              <a:t>i zdrowiu dzieci, pracowników i rodziców </a:t>
            </a:r>
            <a:r>
              <a:rPr lang="pl-PL" sz="3600" dirty="0" smtClean="0"/>
              <a:t>dzieci.</a:t>
            </a:r>
            <a:endParaRPr lang="pl-PL" sz="36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25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260648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/>
              <a:t>Badanie klimatu społecznego przedszkola za pomocą ankiety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009739"/>
              </p:ext>
            </p:extLst>
          </p:nvPr>
        </p:nvGraphicFramePr>
        <p:xfrm>
          <a:off x="449795" y="511499"/>
          <a:ext cx="8532441" cy="5944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9071"/>
                <a:gridCol w="4043221"/>
                <a:gridCol w="926126"/>
                <a:gridCol w="1045324"/>
                <a:gridCol w="1468699"/>
              </a:tblGrid>
              <a:tr h="1322898"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Badana grupa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liczba zbadanych osób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Wymiary (numery </a:t>
                      </a:r>
                      <a:r>
                        <a:rPr lang="pl-PL" sz="1400" baseline="0" dirty="0" smtClean="0"/>
                        <a:t>stwierdzeń)</a:t>
                      </a:r>
                      <a:endParaRPr lang="pl-PL" sz="1400" dirty="0" smtClean="0"/>
                    </a:p>
                    <a:p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Ocena: średnia</a:t>
                      </a:r>
                      <a:r>
                        <a:rPr lang="pl-PL" sz="1200" dirty="0" smtClean="0"/>
                        <a:t/>
                      </a:r>
                      <a:br>
                        <a:rPr lang="pl-PL" sz="1200" dirty="0" smtClean="0"/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punktów w</a:t>
                      </a:r>
                      <a:r>
                        <a:rPr lang="pl-PL" sz="1200" dirty="0" smtClean="0"/>
                        <a:t/>
                      </a:r>
                      <a:br>
                        <a:rPr lang="pl-PL" sz="1200" dirty="0" smtClean="0"/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każdym wymiarze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Ocena: średnia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punktów we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wszystkich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wymiarach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Elementy wymagające poprawy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(jeśli aktualny stan odbiega od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pożądanego </a:t>
                      </a:r>
                      <a:endParaRPr lang="pl-PL" sz="1400" dirty="0"/>
                    </a:p>
                  </a:txBody>
                  <a:tcPr/>
                </a:tc>
              </a:tr>
              <a:tr h="436635">
                <a:tc rowSpan="4">
                  <a:txBody>
                    <a:bodyPr/>
                    <a:lstStyle/>
                    <a:p>
                      <a:r>
                        <a:rPr lang="pl-PL" sz="1200" dirty="0" smtClean="0"/>
                        <a:t>Nauczyciele </a:t>
                      </a:r>
                    </a:p>
                    <a:p>
                      <a:r>
                        <a:rPr lang="pl-PL" sz="1400" dirty="0" smtClean="0"/>
                        <a:t>Liczba 13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Stwarzanie nauczycielom możliwości uczestnictwa w życiu przedszkola (4-5)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364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Relacje i wsparcie ze strony dyrektora przedszkola (6-9)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544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Relacje</a:t>
                      </a:r>
                      <a:r>
                        <a:rPr lang="pl-PL" sz="1200" baseline="0" dirty="0" smtClean="0"/>
                        <a:t> między nauczycielami (10-12)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916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Relacje z rodzicami dzieci (13-15)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36635">
                <a:tc rowSpan="4">
                  <a:txBody>
                    <a:bodyPr/>
                    <a:lstStyle/>
                    <a:p>
                      <a:r>
                        <a:rPr lang="pl-PL" sz="900" dirty="0" smtClean="0"/>
                        <a:t>Pracownicy niepedagogiczni</a:t>
                      </a:r>
                    </a:p>
                    <a:p>
                      <a:r>
                        <a:rPr lang="pl-PL" sz="900" dirty="0" smtClean="0"/>
                        <a:t>Liczba</a:t>
                      </a:r>
                      <a:r>
                        <a:rPr lang="pl-PL" sz="900" baseline="0" dirty="0" smtClean="0"/>
                        <a:t> 12</a:t>
                      </a:r>
                      <a:endParaRPr lang="pl-P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Stwarzanie pracownikom możliwości uczestnictwa w życiu przedszkola (4-5)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4273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Relacje i wsparcie ze strony dyrektora przedszkola (6-8)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2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Relacje z nauczycielami (9-11)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366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Relacje z innymi pracownikami p-la, którzy nie są nauczycielami (12-14)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36635">
                <a:tc rowSpan="3">
                  <a:txBody>
                    <a:bodyPr/>
                    <a:lstStyle/>
                    <a:p>
                      <a:r>
                        <a:rPr lang="pl-PL" sz="1400" dirty="0" smtClean="0"/>
                        <a:t>Rodzice dzieci 91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Stwarzanie rodzicom możliwości uczestnictwa w życiu przedszkola (3-6)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4</a:t>
                      </a:r>
                      <a:endParaRPr lang="pl-PL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4,7</a:t>
                      </a:r>
                      <a:endParaRPr lang="pl-PL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Opracowanie kwestionariuszy ankiet w zakresie potrzeb rodziców dotyczących zdrowia oraz uczestnictwa w życiu przedszkola</a:t>
                      </a:r>
                      <a:endParaRPr lang="pl-PL" sz="1000" dirty="0"/>
                    </a:p>
                  </a:txBody>
                  <a:tcPr/>
                </a:tc>
              </a:tr>
              <a:tr h="34916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Relacje z nauczycielami i dyrektorem (7-9)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3105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Postrzeganie przez rodziców sposobu, w jaki nauczyciele traktują ich dziecko</a:t>
                      </a: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(10-13)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</a:t>
                      </a:r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80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55576" y="54868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Podsumowanie wyników w standardzie drugim:</a:t>
            </a:r>
            <a:br>
              <a:rPr lang="pl-PL" dirty="0"/>
            </a:br>
            <a:r>
              <a:rPr lang="pl-PL" dirty="0"/>
              <a:t>badanie klimatu społecznego przedszkola za pomocą ankiety</a:t>
            </a: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268141892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4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15616" y="1124744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sz="2400" b="1" dirty="0"/>
              <a:t>Podsumowanie wyników w standardzie drugim</a:t>
            </a:r>
            <a:r>
              <a:rPr lang="pl-PL" sz="2400" b="1" dirty="0" smtClean="0"/>
              <a:t>:</a:t>
            </a:r>
          </a:p>
          <a:p>
            <a:pPr algn="ctr" fontAlgn="base"/>
            <a:r>
              <a:rPr lang="pl-PL" sz="2400" b="1" dirty="0" smtClean="0"/>
              <a:t> </a:t>
            </a:r>
          </a:p>
          <a:p>
            <a:pPr algn="ctr" fontAlgn="base"/>
            <a:r>
              <a:rPr lang="pl-PL" sz="2400" dirty="0"/>
              <a:t>B</a:t>
            </a:r>
            <a:r>
              <a:rPr lang="pl-PL" sz="2400" dirty="0" smtClean="0"/>
              <a:t>adanie </a:t>
            </a:r>
            <a:r>
              <a:rPr lang="pl-PL" sz="2400" dirty="0"/>
              <a:t>klimatu społecznego przedszkola za pomocą </a:t>
            </a:r>
            <a:r>
              <a:rPr lang="pl-PL" sz="2400" dirty="0" smtClean="0"/>
              <a:t>ankiety</a:t>
            </a:r>
          </a:p>
          <a:p>
            <a:pPr algn="ctr" fontAlgn="base"/>
            <a:endParaRPr lang="pl-PL" sz="2400" dirty="0"/>
          </a:p>
          <a:p>
            <a:pPr algn="ctr" fontAlgn="base"/>
            <a:r>
              <a:rPr lang="pl-PL" sz="2400" b="1" dirty="0"/>
              <a:t>Średnia liczba punktów dla standardu drugiego dla wszystkich badanych grup dorosłych</a:t>
            </a:r>
            <a:r>
              <a:rPr lang="pl-PL" sz="2400" dirty="0"/>
              <a:t>: </a:t>
            </a:r>
            <a:r>
              <a:rPr lang="pl-PL" sz="2400" dirty="0" smtClean="0"/>
              <a:t>4,9</a:t>
            </a:r>
          </a:p>
          <a:p>
            <a:pPr algn="ctr" fontAlgn="base"/>
            <a:endParaRPr lang="pl-PL" sz="2400" dirty="0"/>
          </a:p>
          <a:p>
            <a:pPr algn="ctr" fontAlgn="base"/>
            <a:r>
              <a:rPr lang="pl-PL" sz="2400" b="1" dirty="0"/>
              <a:t>Problem </a:t>
            </a:r>
            <a:r>
              <a:rPr lang="pl-PL" sz="2400" b="1" dirty="0" smtClean="0"/>
              <a:t>priorytetowy</a:t>
            </a:r>
            <a:r>
              <a:rPr lang="pl-PL" sz="2400" dirty="0" smtClean="0"/>
              <a:t>:</a:t>
            </a:r>
          </a:p>
          <a:p>
            <a:pPr algn="ctr" fontAlgn="base"/>
            <a:endParaRPr lang="pl-PL" sz="2400" dirty="0" smtClean="0"/>
          </a:p>
          <a:p>
            <a:pPr algn="ctr" fontAlgn="base"/>
            <a:r>
              <a:rPr lang="pl-PL" sz="2400" dirty="0" smtClean="0"/>
              <a:t> </a:t>
            </a:r>
            <a:r>
              <a:rPr lang="pl-PL" sz="2400" b="1" u="sng" dirty="0"/>
              <a:t>Małe zaangażowanie rodziców w życie przedszkola.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0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573563"/>
              </p:ext>
            </p:extLst>
          </p:nvPr>
        </p:nvGraphicFramePr>
        <p:xfrm>
          <a:off x="323528" y="764704"/>
          <a:ext cx="8640961" cy="48965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41804"/>
                <a:gridCol w="2109268"/>
                <a:gridCol w="1995441"/>
                <a:gridCol w="1995441"/>
                <a:gridCol w="399007"/>
              </a:tblGrid>
              <a:tr h="5505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Wymiary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klimatu społecznego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lphaU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Co dzieci lubią w przedszkolu? Co im się w nim podoba?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lphaU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Czego dzieci nie lubią w przedszkolu? </a:t>
                      </a:r>
                      <a:b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</a:b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Co im się w nim nie podoba?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734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Treści (wskaźniki) zawarte w notatkach z rozmów z dziećmi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</a:t>
                      </a: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wskazań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Treści (wskaźniki) zawarte w notatkach z rozmów z dziećmi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</a:t>
                      </a: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wskazań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4626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Samopoczucie i atmosfera w przedszkolu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 przedszkolu jest fajnie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80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Osoby dorosłe i relacje z nimi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moją Panią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gdy nie ma mojej Pani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18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Dzieci i relacje między nimi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moją koleżankę/kolegę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bawić się z dziećmi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gdy ktoś mi dokucza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7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5425" algn="l"/>
                        </a:tabLst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Rzeczy</a:t>
                      </a: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 (zabawki, sprzęty)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klocki Lego, domek, puzzle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bawić się lalkami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108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Aktywności</a:t>
                      </a: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 (zajęcia, zabawy, imprezy)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rysować, uczyć się, zajęcia rytmiki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19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pracować w książce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53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Jedzenie i picie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Smaczne i zdrowe obiady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sałaty i zupy szpinakowej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53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Pomieszczenia, wyposażenie i teren przedszkola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Wychodzić do ogrodu na plac zabaw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18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Inne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148853"/>
              </p:ext>
            </p:extLst>
          </p:nvPr>
        </p:nvGraphicFramePr>
        <p:xfrm>
          <a:off x="683568" y="188640"/>
          <a:ext cx="7344816" cy="443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4693"/>
                <a:gridCol w="950123"/>
              </a:tblGrid>
              <a:tr h="4430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ARKUSZ ZBIORCZY DLA STANDARDU DRUGIEGO: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Badanie klimatu społecznego w grupie przedszkolnej techniką Narysuj i opowiedz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98" marR="4769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Załącznik II B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98" marR="47698" marT="0" marB="0"/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0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124744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/>
              <a:t>Mocne strony</a:t>
            </a:r>
            <a:r>
              <a:rPr lang="pl-PL" sz="2800" b="1" dirty="0" smtClean="0"/>
              <a:t>:</a:t>
            </a:r>
          </a:p>
          <a:p>
            <a:r>
              <a:rPr lang="pl-PL" sz="2800" dirty="0" smtClean="0"/>
              <a:t>Bardzo </a:t>
            </a:r>
            <a:r>
              <a:rPr lang="pl-PL" sz="2800" dirty="0"/>
              <a:t>dobre relacje między dziećmi, miła atmosfera</a:t>
            </a:r>
            <a:r>
              <a:rPr lang="pl-PL" sz="2800" dirty="0" smtClean="0"/>
              <a:t>.</a:t>
            </a:r>
          </a:p>
          <a:p>
            <a:endParaRPr lang="pl-PL" sz="2800" dirty="0"/>
          </a:p>
          <a:p>
            <a:endParaRPr lang="pl-PL" sz="2800" dirty="0"/>
          </a:p>
          <a:p>
            <a:r>
              <a:rPr lang="pl-PL" sz="2800" b="1" dirty="0"/>
              <a:t>Słabe strony, problemy do rozwiązania:</a:t>
            </a:r>
            <a:r>
              <a:rPr lang="pl-PL" sz="2800" dirty="0"/>
              <a:t> </a:t>
            </a:r>
            <a:endParaRPr lang="pl-PL" sz="2800" dirty="0" smtClean="0"/>
          </a:p>
          <a:p>
            <a:r>
              <a:rPr lang="pl-PL" sz="2800" dirty="0" smtClean="0"/>
              <a:t>Niechęć </a:t>
            </a:r>
            <a:r>
              <a:rPr lang="pl-PL" sz="2800" dirty="0"/>
              <a:t>do spożywania warzyw</a:t>
            </a:r>
            <a:r>
              <a:rPr lang="pl-PL" sz="2800" dirty="0" smtClean="0"/>
              <a:t>.</a:t>
            </a:r>
          </a:p>
          <a:p>
            <a:endParaRPr lang="pl-PL" sz="2800" dirty="0"/>
          </a:p>
          <a:p>
            <a:endParaRPr lang="pl-PL" sz="2800" dirty="0"/>
          </a:p>
          <a:p>
            <a:r>
              <a:rPr lang="pl-PL" sz="2800" b="1" dirty="0"/>
              <a:t>Problem priorytetowy:</a:t>
            </a:r>
            <a:r>
              <a:rPr lang="pl-PL" sz="2800" dirty="0"/>
              <a:t> </a:t>
            </a:r>
            <a:endParaRPr lang="pl-PL" sz="2800" dirty="0" smtClean="0"/>
          </a:p>
          <a:p>
            <a:r>
              <a:rPr lang="pl-PL" sz="2800" dirty="0" smtClean="0"/>
              <a:t>Niechęć </a:t>
            </a:r>
            <a:r>
              <a:rPr lang="pl-PL" sz="2800" dirty="0"/>
              <a:t>do spożywania </a:t>
            </a:r>
            <a:r>
              <a:rPr lang="pl-PL" sz="2800" dirty="0" smtClean="0"/>
              <a:t>warzyw.</a:t>
            </a:r>
            <a:endParaRPr lang="pl-PL" sz="28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8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6064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Badanie klimatu społecznego – przykładowe wypowiedzi wychowanków</a:t>
            </a:r>
            <a:br>
              <a:rPr lang="pl-PL" dirty="0"/>
            </a:br>
            <a:r>
              <a:rPr lang="pl-PL" dirty="0"/>
              <a:t>„Co dzieci lubią w przedszkolu?”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1201213"/>
            <a:ext cx="3649622" cy="23762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9992" y="2038307"/>
            <a:ext cx="4104456" cy="30783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680" y="3937748"/>
            <a:ext cx="3707904" cy="278092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62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5" y="908720"/>
            <a:ext cx="5976663" cy="432048"/>
          </a:xfrm>
        </p:spPr>
        <p:txBody>
          <a:bodyPr/>
          <a:lstStyle/>
          <a:p>
            <a:pPr marL="0" indent="0" algn="l">
              <a:buNone/>
            </a:pPr>
            <a:r>
              <a:rPr lang="pl-PL" sz="1600" dirty="0" smtClean="0"/>
              <a:t>Poznajemy właściwości dyni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1654" y="1628799"/>
            <a:ext cx="2256249" cy="16921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9899" y="1356057"/>
            <a:ext cx="2215540" cy="24212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6" y="3789041"/>
            <a:ext cx="1836204" cy="244827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35" y="4073445"/>
            <a:ext cx="1912909" cy="2550545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4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47667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Badanie klimatu społecznego – przykładowe wypowiedzi wychowanków</a:t>
            </a:r>
            <a:br>
              <a:rPr lang="pl-PL" dirty="0"/>
            </a:br>
            <a:r>
              <a:rPr lang="pl-PL" dirty="0"/>
              <a:t>„Czego dzieci nie lubią w przedszkolu?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327333" cy="2495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32038" y="1279981"/>
            <a:ext cx="3312369" cy="24842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00" y="3958196"/>
            <a:ext cx="3827917" cy="287093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2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0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/>
              <a:t>ARKUSZ ZBIORCZY DLA STANDARDU DRUGIEGO: </a:t>
            </a:r>
            <a:endParaRPr lang="pl-PL" sz="1400" dirty="0"/>
          </a:p>
          <a:p>
            <a:pPr algn="ctr"/>
            <a:r>
              <a:rPr lang="pl-PL" sz="1400" b="1" dirty="0"/>
              <a:t>Badanie klimatu społecznego w grupie przedszkolnej techniką </a:t>
            </a:r>
            <a:endParaRPr lang="pl-PL" sz="1400" b="1" dirty="0" smtClean="0"/>
          </a:p>
          <a:p>
            <a:pPr algn="ctr"/>
            <a:r>
              <a:rPr lang="pl-PL" sz="1400" b="1" i="1" dirty="0" smtClean="0"/>
              <a:t>Narysuj </a:t>
            </a:r>
            <a:r>
              <a:rPr lang="pl-PL" sz="1400" b="1" i="1" dirty="0"/>
              <a:t>i </a:t>
            </a:r>
            <a:r>
              <a:rPr lang="pl-PL" sz="1400" b="1" i="1" dirty="0" smtClean="0"/>
              <a:t>opowiedz</a:t>
            </a:r>
          </a:p>
          <a:p>
            <a:r>
              <a:rPr lang="pl-PL" sz="1400" dirty="0"/>
              <a:t>Grupa dzieci w wieku:	</a:t>
            </a:r>
            <a:r>
              <a:rPr lang="pl-PL" sz="1400" dirty="0" smtClean="0"/>
              <a:t>6  Liczba </a:t>
            </a:r>
            <a:r>
              <a:rPr lang="pl-PL" sz="1400" dirty="0"/>
              <a:t>dzieci w </a:t>
            </a:r>
            <a:r>
              <a:rPr lang="pl-PL" sz="1400" dirty="0" smtClean="0"/>
              <a:t>grupie: 26</a:t>
            </a:r>
            <a:r>
              <a:rPr lang="pl-PL" sz="1400" dirty="0"/>
              <a:t>	</a:t>
            </a:r>
            <a:r>
              <a:rPr lang="pl-PL" sz="1400" dirty="0" smtClean="0"/>
              <a:t>Liczba dzieci zbadanych: 26</a:t>
            </a:r>
          </a:p>
          <a:p>
            <a:endParaRPr lang="pl-PL" sz="1400" dirty="0"/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52676"/>
              </p:ext>
            </p:extLst>
          </p:nvPr>
        </p:nvGraphicFramePr>
        <p:xfrm>
          <a:off x="467543" y="1124744"/>
          <a:ext cx="8064899" cy="429932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976092"/>
                <a:gridCol w="1976092"/>
                <a:gridCol w="1869450"/>
                <a:gridCol w="1869450"/>
                <a:gridCol w="373815"/>
              </a:tblGrid>
              <a:tr h="37986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Wymiary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klimatu społecznego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lphaU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Co dzieci lubią w przedszkolu? Co im się w nim podoba?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lphaU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Czego dzieci nie lubią w przedszkolu? </a:t>
                      </a:r>
                      <a:b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</a:b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Co im się w nim nie podoba?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0648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Treści (wskaźniki) zawarte w notatkach z rozmów z dziećmi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</a:t>
                      </a: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wskazań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Treści (wskaźniki) zawarte w notatkach z rozmów z dziećmi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</a:t>
                      </a: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wskazań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571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Samopoczucie i atmosfera w przedszkolu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Fajnie mija czas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1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Osoby dorosłe i relacje z nimi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moja Panią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gdy nie ma mojej Pani w przedszkolu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1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Dzieci i relacje między nimi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Bardzo lubię bawić się z dziećmi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gdy nie ma mojej koleżanki w przedszkolu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1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5425" algn="l"/>
                        </a:tabLst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Rzeczy</a:t>
                      </a: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 (zabawki, sprzęty)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bawić się klockami Lego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bawić się dinozaurami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1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Aktywności</a:t>
                      </a: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 (zajęcia, zabawy, imprezy)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malować, pracować w książce, rysować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gdy pada deszcz, bo nie możemy wyjść na ogród.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95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Jedzenie i picie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Są dobre obiady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pomidora, zupy ziemniaczanej, sałaty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1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Pomieszczenia, wyposażenie i teren przedszkola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Lubię grać w piłkę w ogrodzie, zabawy w ogrodzie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Nie lubię wspinać się na drabinki na placu zabaw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814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Inne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387" marR="30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5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99592" y="1052736"/>
            <a:ext cx="78488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Mocne strony:</a:t>
            </a:r>
            <a:r>
              <a:rPr lang="pl-PL" sz="3200" dirty="0"/>
              <a:t> </a:t>
            </a:r>
            <a:endParaRPr lang="pl-PL" sz="3200" dirty="0" smtClean="0"/>
          </a:p>
          <a:p>
            <a:r>
              <a:rPr lang="pl-PL" sz="3200" dirty="0" smtClean="0"/>
              <a:t>Duże </a:t>
            </a:r>
            <a:r>
              <a:rPr lang="pl-PL" sz="3200" dirty="0"/>
              <a:t>zainteresowanie dzieci aktywnością na świeżym powietrzu, bardzo dobre relacje między rówieśnikami</a:t>
            </a:r>
            <a:r>
              <a:rPr lang="pl-PL" sz="3200" dirty="0" smtClean="0"/>
              <a:t>.</a:t>
            </a:r>
          </a:p>
          <a:p>
            <a:endParaRPr lang="pl-PL" sz="3200" dirty="0"/>
          </a:p>
          <a:p>
            <a:r>
              <a:rPr lang="pl-PL" sz="3200" b="1" dirty="0"/>
              <a:t>Słabe strony, problemy do rozwiązania:</a:t>
            </a:r>
            <a:r>
              <a:rPr lang="pl-PL" sz="3200" dirty="0"/>
              <a:t> Niechęć do spożywania warzyw</a:t>
            </a:r>
            <a:r>
              <a:rPr lang="pl-PL" sz="3200" dirty="0" smtClean="0"/>
              <a:t>.</a:t>
            </a:r>
          </a:p>
          <a:p>
            <a:endParaRPr lang="pl-PL" sz="3200" dirty="0"/>
          </a:p>
          <a:p>
            <a:r>
              <a:rPr lang="pl-PL" sz="3200" b="1" dirty="0"/>
              <a:t>Problem priorytetowy:</a:t>
            </a:r>
            <a:r>
              <a:rPr lang="pl-PL" sz="3200" dirty="0"/>
              <a:t> </a:t>
            </a:r>
            <a:endParaRPr lang="pl-PL" sz="3200" dirty="0" smtClean="0"/>
          </a:p>
          <a:p>
            <a:r>
              <a:rPr lang="pl-PL" sz="3200" dirty="0" smtClean="0"/>
              <a:t>Niechęć </a:t>
            </a:r>
            <a:r>
              <a:rPr lang="pl-PL" sz="3200" dirty="0"/>
              <a:t>do spożywania warzyw.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7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47667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STANDARD III</a:t>
            </a:r>
            <a:br>
              <a:rPr lang="pl-PL" dirty="0"/>
            </a:br>
            <a:r>
              <a:rPr lang="pl-PL" dirty="0"/>
              <a:t>Przedszkole prowadzi edukację zdrowotną dzieci</a:t>
            </a:r>
            <a:br>
              <a:rPr lang="pl-PL" dirty="0"/>
            </a:br>
            <a:r>
              <a:rPr lang="pl-PL" dirty="0"/>
              <a:t>i stwarza im warunki do praktykowania w codziennym życiu</a:t>
            </a:r>
            <a:br>
              <a:rPr lang="pl-PL" dirty="0"/>
            </a:br>
            <a:r>
              <a:rPr lang="pl-PL" dirty="0"/>
              <a:t>zachowań prozdrowotnych.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286195"/>
              </p:ext>
            </p:extLst>
          </p:nvPr>
        </p:nvGraphicFramePr>
        <p:xfrm>
          <a:off x="170537" y="1677001"/>
          <a:ext cx="8352929" cy="46982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4310"/>
                <a:gridCol w="681049"/>
                <a:gridCol w="4887570"/>
              </a:tblGrid>
              <a:tr h="599871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Wymiar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/>
                        <a:t>Średnia</a:t>
                      </a:r>
                      <a:r>
                        <a:rPr lang="pl-PL" sz="1000" baseline="0" dirty="0" smtClean="0"/>
                        <a:t> ilość punktów</a:t>
                      </a:r>
                      <a:endParaRPr lang="pl-P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Wybrane elementy,</a:t>
                      </a:r>
                      <a:r>
                        <a:rPr lang="pl-PL" sz="1400" baseline="0" dirty="0" smtClean="0"/>
                        <a:t> których naprawa jest pilna i możliwa</a:t>
                      </a:r>
                      <a:endParaRPr lang="pl-PL" sz="140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</a:t>
                      </a:r>
                      <a:endParaRPr lang="pl-PL" dirty="0"/>
                    </a:p>
                  </a:txBody>
                  <a:tcPr/>
                </a:tc>
              </a:tr>
              <a:tr h="498336"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Program edukacji zdrowotnej</a:t>
                      </a:r>
                      <a:r>
                        <a:rPr lang="pl-PL" sz="1200" dirty="0" smtClean="0"/>
                        <a:t/>
                      </a:r>
                      <a:br>
                        <a:rPr lang="pl-PL" sz="1200" dirty="0" smtClean="0"/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przedszkolu i jego realizacja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Organizacja szkoleń i</a:t>
                      </a:r>
                      <a:r>
                        <a:rPr lang="pl-PL" sz="1400" baseline="0" dirty="0" smtClean="0"/>
                        <a:t> warsztatów dla rodziców</a:t>
                      </a:r>
                      <a:endParaRPr lang="pl-PL" sz="1400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Umożliwianie dzieciom praktykowania</a:t>
                      </a:r>
                      <a:r>
                        <a:rPr lang="pl-PL" sz="1200" dirty="0" smtClean="0"/>
                        <a:t/>
                      </a:r>
                      <a:br>
                        <a:rPr lang="pl-PL" sz="1200" dirty="0" smtClean="0"/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prozdrowotnych zachowań związanych</a:t>
                      </a:r>
                      <a:r>
                        <a:rPr lang="pl-PL" sz="1200" dirty="0" smtClean="0"/>
                        <a:t/>
                      </a:r>
                      <a:br>
                        <a:rPr lang="pl-PL" sz="1200" dirty="0" smtClean="0"/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żywieniem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Umożliwianie dzieciom praktykowania</a:t>
                      </a:r>
                      <a:r>
                        <a:rPr lang="pl-PL" sz="1200" dirty="0" smtClean="0"/>
                        <a:t/>
                      </a:r>
                      <a:br>
                        <a:rPr lang="pl-PL" sz="1200" dirty="0" smtClean="0"/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 związanych z dbałością o ciało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580250"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Działania dla zwiększenia aktywności fizycznej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Udział w kampanii „Światowy dzień bez samochodu”</a:t>
                      </a:r>
                      <a:endParaRPr lang="pl-PL" sz="1400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Umożliwianie dzieciom praktykowania</a:t>
                      </a:r>
                      <a:r>
                        <a:rPr lang="pl-PL" sz="1200" dirty="0" smtClean="0"/>
                        <a:t/>
                      </a:r>
                      <a:br>
                        <a:rPr lang="pl-PL" sz="1200" dirty="0" smtClean="0"/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 zwiększających ich bezpieczeństwo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5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336498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Średnia </a:t>
            </a:r>
            <a:r>
              <a:rPr lang="pl-PL" b="1" dirty="0"/>
              <a:t>liczba punktów dla standardu trzeciego </a:t>
            </a:r>
            <a:r>
              <a:rPr lang="pl-PL" dirty="0"/>
              <a:t>(dla 5 wymiarów):4,9</a:t>
            </a:r>
          </a:p>
          <a:p>
            <a:r>
              <a:rPr lang="pl-PL" b="1" dirty="0"/>
              <a:t>Problem priorytetowy </a:t>
            </a:r>
            <a:r>
              <a:rPr lang="pl-PL" dirty="0" smtClean="0"/>
              <a:t>: </a:t>
            </a:r>
          </a:p>
          <a:p>
            <a:endParaRPr lang="pl-PL" dirty="0"/>
          </a:p>
          <a:p>
            <a:pPr algn="ctr"/>
            <a:r>
              <a:rPr lang="pl-PL" dirty="0" smtClean="0"/>
              <a:t>Zbyt </a:t>
            </a:r>
            <a:r>
              <a:rPr lang="pl-PL" dirty="0"/>
              <a:t>mała ilość warsztatów i szkoleń dla rodziców zachęcających do zachowań prozdrowotnych oraz aktywności fizycznej.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62215030"/>
              </p:ext>
            </p:extLst>
          </p:nvPr>
        </p:nvGraphicFramePr>
        <p:xfrm>
          <a:off x="395536" y="2060848"/>
          <a:ext cx="8496944" cy="4423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4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83568" y="980728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STANDARD </a:t>
            </a:r>
            <a:r>
              <a:rPr lang="pl-PL" sz="2800" dirty="0" smtClean="0"/>
              <a:t>IV</a:t>
            </a:r>
          </a:p>
          <a:p>
            <a:pPr algn="ctr"/>
            <a:endParaRPr lang="pl-PL" sz="2800" dirty="0"/>
          </a:p>
          <a:p>
            <a:pPr algn="ctr"/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Przedszkole podejmuje działania w celu zwiększenia</a:t>
            </a:r>
            <a:br>
              <a:rPr lang="pl-PL" sz="2800" dirty="0"/>
            </a:br>
            <a:r>
              <a:rPr lang="pl-PL" sz="2800" dirty="0"/>
              <a:t>kompetencji pracowników i rodziców dzieci</a:t>
            </a:r>
            <a:br>
              <a:rPr lang="pl-PL" sz="2800" dirty="0"/>
            </a:br>
            <a:r>
              <a:rPr lang="pl-PL" sz="2800" dirty="0"/>
              <a:t>w zakresie dbałości o własne zdrowie</a:t>
            </a:r>
            <a:br>
              <a:rPr lang="pl-PL" sz="2800" dirty="0"/>
            </a:br>
            <a:r>
              <a:rPr lang="pl-PL" sz="2800" dirty="0"/>
              <a:t>oraz do prowadzenia edukacji zdrowotnej dzieci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49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912215"/>
              </p:ext>
            </p:extLst>
          </p:nvPr>
        </p:nvGraphicFramePr>
        <p:xfrm>
          <a:off x="251520" y="260648"/>
          <a:ext cx="8496944" cy="5151973"/>
        </p:xfrm>
        <a:graphic>
          <a:graphicData uri="http://schemas.openxmlformats.org/drawingml/2006/table">
            <a:tbl>
              <a:tblPr firstRow="1" firstCol="1" bandRow="1"/>
              <a:tblGrid>
                <a:gridCol w="2859788"/>
                <a:gridCol w="899086"/>
                <a:gridCol w="4738070"/>
              </a:tblGrid>
              <a:tr h="54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Wymiar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Średnia liczba punktów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Wybrane elementy, których poprawa jest pilna i możliwa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(wybierz je z kolumny 3)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b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c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4480">
                <a:tc>
                  <a:txBody>
                    <a:bodyPr/>
                    <a:lstStyle/>
                    <a:p>
                      <a:pPr marL="914400" lvl="2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92100" algn="l"/>
                          <a:tab pos="914400" algn="l"/>
                        </a:tabLst>
                      </a:pPr>
                      <a:r>
                        <a:rPr lang="pl-PL" sz="1400" dirty="0" smtClean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1.Rozwijanie </a:t>
                      </a: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kompetencji pracowników do dbałości o zdrowie i prowadzenia edukacji zdrowotnej dzieci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4,8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Organizacja szkoleń oraz warsztatów dla pracowników z zakresu edukacji prozdrowotnej.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973">
                <a:tc>
                  <a:txBody>
                    <a:bodyPr/>
                    <a:lstStyle/>
                    <a:p>
                      <a:pPr marL="914400" lvl="2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92100" algn="l"/>
                        </a:tabLst>
                      </a:pPr>
                      <a:r>
                        <a:rPr lang="pl-PL" sz="1400" dirty="0" smtClean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2.Pomoc </a:t>
                      </a: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rodzicom dzieci w rozwijaniu kompetencji do dbałości o zdrowie i do wychowywania swego dziecka 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4,4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Umieszczanie informacji na stronie internetowej oraz w holu </a:t>
                      </a:r>
                      <a:r>
                        <a:rPr lang="pl-PL" sz="1400" dirty="0" smtClean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przedszkola</a:t>
                      </a:r>
                      <a:r>
                        <a:rPr lang="pl-PL" sz="1400" baseline="0" dirty="0" smtClean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 o tematyce i terminach szkoleń ze specjalistami.</a:t>
                      </a:r>
                      <a:r>
                        <a:rPr lang="pl-PL" sz="1400" dirty="0" smtClean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Organizacja szkoleń dla rodziców z zakresu dbałości o zdrowie oraz wychowania.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6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357301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r>
              <a:rPr lang="pl-PL" b="1" dirty="0" smtClean="0"/>
              <a:t>Średnia </a:t>
            </a:r>
            <a:r>
              <a:rPr lang="pl-PL" b="1" dirty="0"/>
              <a:t>liczba punktów dla standardu czwartego </a:t>
            </a:r>
            <a:r>
              <a:rPr lang="pl-PL" dirty="0"/>
              <a:t>(dla 2 wymiarów):4,6</a:t>
            </a:r>
          </a:p>
          <a:p>
            <a:r>
              <a:rPr lang="pl-PL" b="1" dirty="0"/>
              <a:t>Problem priorytetowy </a:t>
            </a:r>
            <a:r>
              <a:rPr lang="pl-PL" dirty="0" smtClean="0"/>
              <a:t>:</a:t>
            </a:r>
          </a:p>
          <a:p>
            <a:endParaRPr lang="pl-PL" b="1" dirty="0"/>
          </a:p>
          <a:p>
            <a:pPr algn="ctr"/>
            <a:r>
              <a:rPr lang="pl-PL" b="1" dirty="0" smtClean="0"/>
              <a:t> </a:t>
            </a:r>
            <a:r>
              <a:rPr lang="pl-PL" dirty="0"/>
              <a:t>Zbyt mała ilość warsztatów i szkoleń dla rodziców z zakresu dbałości o zdrowie oraz zwiększających ich kompetencje wychowawcze.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1626336777"/>
              </p:ext>
            </p:extLst>
          </p:nvPr>
        </p:nvGraphicFramePr>
        <p:xfrm>
          <a:off x="1571836" y="692696"/>
          <a:ext cx="6000328" cy="340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5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11663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/>
              <a:t>          ARKUSZ </a:t>
            </a:r>
            <a:r>
              <a:rPr lang="pl-PL" sz="1600" b="1" dirty="0"/>
              <a:t>OCENY EFEKTÓW DZIAŁAŃ	</a:t>
            </a:r>
            <a:endParaRPr lang="pl-PL" sz="1600" b="1" dirty="0" smtClean="0"/>
          </a:p>
          <a:p>
            <a:pPr algn="ctr"/>
            <a:r>
              <a:rPr lang="pl-PL" sz="1600" b="1" dirty="0"/>
              <a:t>		</a:t>
            </a:r>
          </a:p>
          <a:p>
            <a:pPr algn="ctr"/>
            <a:r>
              <a:rPr lang="pl-PL" sz="1600" b="1" dirty="0" smtClean="0"/>
              <a:t>Dobre </a:t>
            </a:r>
            <a:r>
              <a:rPr lang="pl-PL" sz="1600" b="1" dirty="0"/>
              <a:t>samopoczucie w przedszkolu </a:t>
            </a:r>
            <a:endParaRPr lang="pl-PL" sz="16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168674"/>
              </p:ext>
            </p:extLst>
          </p:nvPr>
        </p:nvGraphicFramePr>
        <p:xfrm>
          <a:off x="251520" y="1556792"/>
          <a:ext cx="8560433" cy="3378964"/>
        </p:xfrm>
        <a:graphic>
          <a:graphicData uri="http://schemas.openxmlformats.org/drawingml/2006/table">
            <a:tbl>
              <a:tblPr firstRow="1" firstCol="1" bandRow="1"/>
              <a:tblGrid>
                <a:gridCol w="1872208"/>
                <a:gridCol w="693333"/>
                <a:gridCol w="2080399"/>
                <a:gridCol w="2080399"/>
                <a:gridCol w="1834094"/>
              </a:tblGrid>
              <a:tr h="3919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Badana grupa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Średnia liczba punktów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Najważniejsze lub najczęściej powtarzające się czynniki wpływające na samopoczucie </a:t>
                      </a: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(dotyczy odpowiedzi na pytania otwarte w ramkach)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Przyczyny nieudzielenia odpowiedzi na pytania otwarte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878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DOBRZE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ŹLE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82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1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Nauczyciele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zbadanych:13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5,0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Dobra atmosfera oraz relacje z innymi nauczycielami oraz dyrektorem przedszkola.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Relacje z rodzicami, niskie zarobki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Wyczerpanie tematu w pytaniach.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1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Pracownicy niepedagogiczni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zbadanych:12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5,0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Dobra atmosfera, pomocni współpracownicy.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Niskie zarobki. Trudności w wyegzekwowaniu przepisów covidowych od rodziców.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Ankieta poruszająca wiele tematów, brak chęci uzupełnienia.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8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Rodzice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zbadanych:91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5,0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Dobra atmosfera, miły i życzliwy personel.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Przepisy covidowe i utrudniony przez nie kontakt z nauczycielami.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Ankiety wypełniane w czasie obostrzeń sanitarnych, utrudniony kontakt, pośpiech rodziców w czasie wypełniania.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1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51520" y="4581128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endParaRPr lang="pl-PL" b="1" dirty="0"/>
          </a:p>
          <a:p>
            <a:r>
              <a:rPr lang="pl-PL" b="1" dirty="0" smtClean="0"/>
              <a:t>Średnia </a:t>
            </a:r>
            <a:r>
              <a:rPr lang="pl-PL" b="1" dirty="0"/>
              <a:t>liczba punktów dla wszystkich grup łącznie: </a:t>
            </a:r>
            <a:r>
              <a:rPr lang="pl-PL" dirty="0"/>
              <a:t>5,0</a:t>
            </a:r>
          </a:p>
          <a:p>
            <a:r>
              <a:rPr lang="pl-PL" dirty="0"/>
              <a:t> </a:t>
            </a:r>
          </a:p>
          <a:p>
            <a:r>
              <a:rPr lang="pl-PL" b="1" dirty="0"/>
              <a:t>Elementy wymagające poprawy: </a:t>
            </a:r>
            <a:r>
              <a:rPr lang="pl-PL" dirty="0"/>
              <a:t>Brak</a:t>
            </a:r>
          </a:p>
          <a:p>
            <a:r>
              <a:rPr lang="pl-PL" dirty="0"/>
              <a:t> </a:t>
            </a:r>
          </a:p>
          <a:p>
            <a:r>
              <a:rPr lang="pl-PL" b="1" dirty="0"/>
              <a:t>Problem priorytetowy:</a:t>
            </a:r>
            <a:r>
              <a:rPr lang="pl-PL" dirty="0"/>
              <a:t> Brak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424486292"/>
              </p:ext>
            </p:extLst>
          </p:nvPr>
        </p:nvGraphicFramePr>
        <p:xfrm>
          <a:off x="1115616" y="517128"/>
          <a:ext cx="7632848" cy="435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87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7" y="908720"/>
            <a:ext cx="7190184" cy="576064"/>
          </a:xfrm>
        </p:spPr>
        <p:txBody>
          <a:bodyPr/>
          <a:lstStyle/>
          <a:p>
            <a:pPr algn="l"/>
            <a:r>
              <a:rPr lang="pl-PL" sz="1600" dirty="0" smtClean="0"/>
              <a:t>Dzień marchewki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59583"/>
            <a:ext cx="2088232" cy="29283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24944"/>
            <a:ext cx="2304256" cy="29695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95" y="1670417"/>
            <a:ext cx="2051616" cy="3054727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3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7504" y="18864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Podejmowanie działań dla wzmacniania zdrowia </a:t>
            </a: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887721"/>
              </p:ext>
            </p:extLst>
          </p:nvPr>
        </p:nvGraphicFramePr>
        <p:xfrm>
          <a:off x="233264" y="1052736"/>
          <a:ext cx="8784976" cy="4042234"/>
        </p:xfrm>
        <a:graphic>
          <a:graphicData uri="http://schemas.openxmlformats.org/drawingml/2006/table">
            <a:tbl>
              <a:tblPr firstRow="1" firstCol="1" bandRow="1"/>
              <a:tblGrid>
                <a:gridCol w="2304255"/>
                <a:gridCol w="1059083"/>
                <a:gridCol w="2710819"/>
                <a:gridCol w="2710819"/>
              </a:tblGrid>
              <a:tr h="28677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Badana grupa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Średni odsetek odpowiedzi 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i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TAK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Działania dla wzmacniania zdrowia podejmowane 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837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NAJCZĘŚCIEJ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NAJRZADZIEJ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Nauczyciele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zbadanych:13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92,9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Podejmowanie starań by być bardziej aktywnym fizycznie, zwracanie uwagi na odżywianie, szukanie pozytywów w relacjach.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Brak czasu na relaks. Problemy ze zwróceniem się do kogoś po pomoc w razie potrzeby. Problemy z radzeniem sobie ze stresem.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Pracownicy niepedagogiczni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zbadanych:12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98,2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Podejmowanie aktywności fizycznej, zwracanie uwagi na zdrowe odżywianie.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Brak czasu na relaks, odpoczynek oraz utrzymanie dobrych relacji z rodziną.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Rodzice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Liczba zbadanych:91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94,6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Podejmowanie starań by być aktywnymi fizycznie, zachęcanie do tego członków rodziny. Zwracanie uwagi na zdrowe odżywianie i zachęcanie </a:t>
                      </a:r>
                      <a:r>
                        <a:rPr lang="pl-PL" sz="1400" dirty="0" smtClean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dzieci </a:t>
                      </a: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do tego.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Starają się zjadać większości posiłków wspólnie z dzieckiem. Wprowadzenie trwałej zmiany w życiu.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9" marR="468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3000" y="1419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4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51520" y="260647"/>
            <a:ext cx="864096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r>
              <a:rPr lang="pl-PL" sz="2000" b="1" dirty="0" smtClean="0"/>
              <a:t>Średni </a:t>
            </a:r>
            <a:r>
              <a:rPr lang="pl-PL" sz="2000" b="1" dirty="0"/>
              <a:t>odsetek odpowiedzi </a:t>
            </a:r>
            <a:r>
              <a:rPr lang="pl-PL" sz="2000" b="1" i="1" dirty="0"/>
              <a:t>Tak </a:t>
            </a:r>
            <a:r>
              <a:rPr lang="pl-PL" sz="2000" dirty="0"/>
              <a:t>dla wszystkich grup łącznie: 95,2</a:t>
            </a:r>
          </a:p>
          <a:p>
            <a:r>
              <a:rPr lang="pl-PL" sz="2000" dirty="0"/>
              <a:t> </a:t>
            </a:r>
          </a:p>
          <a:p>
            <a:r>
              <a:rPr lang="pl-PL" sz="2000" dirty="0"/>
              <a:t> </a:t>
            </a:r>
          </a:p>
          <a:p>
            <a:r>
              <a:rPr lang="pl-PL" sz="2000" dirty="0"/>
              <a:t> </a:t>
            </a:r>
          </a:p>
          <a:p>
            <a:pPr algn="ctr"/>
            <a:r>
              <a:rPr lang="pl-PL" sz="3200" b="1" dirty="0"/>
              <a:t>Wnioski do dalszych działań</a:t>
            </a:r>
            <a:r>
              <a:rPr lang="pl-PL" sz="3200" dirty="0" smtClean="0"/>
              <a:t>:</a:t>
            </a:r>
          </a:p>
          <a:p>
            <a:pPr algn="ctr"/>
            <a:r>
              <a:rPr lang="pl-PL" sz="3200" dirty="0" smtClean="0"/>
              <a:t> </a:t>
            </a:r>
          </a:p>
          <a:p>
            <a:pPr algn="ctr"/>
            <a:r>
              <a:rPr lang="pl-PL" sz="3200" dirty="0" smtClean="0"/>
              <a:t>Zwrócenie </a:t>
            </a:r>
            <a:r>
              <a:rPr lang="pl-PL" sz="3200" dirty="0"/>
              <a:t>uwagi w trakcie szkoleń i warsztatów na to jak ważny jest czas na relaks, relacje rodzinne oraz wspólne rodzinne zjadanie posiłków</a:t>
            </a:r>
            <a:r>
              <a:rPr lang="pl-PL" sz="3200" dirty="0" smtClean="0"/>
              <a:t>.</a:t>
            </a:r>
          </a:p>
          <a:p>
            <a:pPr algn="ctr"/>
            <a:endParaRPr lang="pl-PL" sz="32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5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529702"/>
              </p:ext>
            </p:extLst>
          </p:nvPr>
        </p:nvGraphicFramePr>
        <p:xfrm>
          <a:off x="467544" y="1052736"/>
          <a:ext cx="7992888" cy="5074766"/>
        </p:xfrm>
        <a:graphic>
          <a:graphicData uri="http://schemas.openxmlformats.org/drawingml/2006/table">
            <a:tbl>
              <a:tblPr firstRow="1" firstCol="1" bandRow="1"/>
              <a:tblGrid>
                <a:gridCol w="3580185"/>
                <a:gridCol w="980242"/>
                <a:gridCol w="3432461"/>
              </a:tblGrid>
              <a:tr h="612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Standard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Średnia liczba punktów 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Problem priorytetowy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6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1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2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3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6093">
                <a:tc>
                  <a:txBody>
                    <a:bodyPr/>
                    <a:lstStyle/>
                    <a:p>
                      <a:pPr marL="742950" lvl="1" indent="-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Koncepcja pracy przedszkola, jego organizacja i struktura sprzyjają realizacji długofalowych, zaplanowanych działań dla wzmacniania zdrowia dzieci, pracowników i rodziców dzieci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5,0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Brak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4061">
                <a:tc>
                  <a:txBody>
                    <a:bodyPr/>
                    <a:lstStyle/>
                    <a:p>
                      <a:pPr marL="742950" lvl="1" indent="-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Klimat społeczny przedszkola sprzyja dobremu samopoczuciu i zdrowiu dzieci, pracowników i rodziców dzieci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4,9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Małe zaangażowanie rodziców w życie przedszkola.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5079">
                <a:tc>
                  <a:txBody>
                    <a:bodyPr/>
                    <a:lstStyle/>
                    <a:p>
                      <a:pPr marL="742950" lvl="1" indent="-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Przedszkole prowadzi edukację zdrowotną dzieci i stwarza im warunki do praktykowania w codziennym życiu zachowań prozdrowotnych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4,9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Zbyt mała ilość warsztatów i szkoleń dla rodziców zachęcających do zachowań prozdrowotnych oraz aktywności fizycznej.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6093">
                <a:tc>
                  <a:txBody>
                    <a:bodyPr/>
                    <a:lstStyle/>
                    <a:p>
                      <a:pPr marL="742950" lvl="1" indent="-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Przedszkole podejmuje działania w celu zwiększenia kompetencji pracowników i rodziców dzieci w zakresie dbałości o zdrowie oraz prowadzenia edukacji zdrowotnej dzieci.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4,6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/>
                          <a:ea typeface="Times New Roman"/>
                          <a:cs typeface="Arial"/>
                        </a:rPr>
                        <a:t>Zbyt mała ilość warsztatów i szkoleń dla rodziców z zakresu dbałości o zdrowie oraz zwiększających ich kompetencje wychowawcze.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72" marR="59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343414"/>
            <a:ext cx="8908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RAPORT KOŃCOWY Z AUTOEWALUACJI		                                           </a:t>
            </a:r>
            <a:endParaRPr kumimoji="0" lang="pl-PL" alt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I. Ocena standardów i wybór problemów priorytetowych</a:t>
            </a:r>
            <a:endParaRPr kumimoji="0" lang="pl-PL" alt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21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9512" y="620689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II. Ocena efektów działań i wybór problemów priorytetowych</a:t>
            </a:r>
            <a:endParaRPr lang="pl-PL" sz="2400" dirty="0"/>
          </a:p>
          <a:p>
            <a:pPr algn="ctr"/>
            <a:r>
              <a:rPr lang="pl-PL" sz="2400" b="1" dirty="0"/>
              <a:t>Dobre samopoczucie w przedszkolu</a:t>
            </a:r>
            <a:endParaRPr lang="pl-PL" sz="2400" dirty="0"/>
          </a:p>
          <a:p>
            <a:pPr lvl="0"/>
            <a:r>
              <a:rPr lang="pl-PL" sz="2400" dirty="0"/>
              <a:t>Średnia liczba punktów dla wszystkich grup łącznie: 5,0</a:t>
            </a:r>
          </a:p>
          <a:p>
            <a:pPr lvl="0"/>
            <a:r>
              <a:rPr lang="pl-PL" sz="2400" dirty="0"/>
              <a:t>Problem priorytetowy: Brak</a:t>
            </a:r>
          </a:p>
          <a:p>
            <a:r>
              <a:rPr lang="pl-PL" sz="2400" dirty="0"/>
              <a:t> </a:t>
            </a:r>
          </a:p>
          <a:p>
            <a:pPr algn="ctr"/>
            <a:r>
              <a:rPr lang="pl-PL" sz="2400" b="1" dirty="0"/>
              <a:t>Podejmowanie działań dla wzmacniania zdrowia</a:t>
            </a:r>
            <a:endParaRPr lang="pl-PL" sz="2400" dirty="0"/>
          </a:p>
          <a:p>
            <a:pPr lvl="0" algn="ctr"/>
            <a:r>
              <a:rPr lang="pl-PL" sz="2400" dirty="0"/>
              <a:t>Średni odsetek odpowiedzi TAK dla wszystkich grup łącznie: </a:t>
            </a:r>
            <a:r>
              <a:rPr lang="pl-PL" sz="2400" dirty="0">
                <a:solidFill>
                  <a:srgbClr val="FF0000"/>
                </a:solidFill>
              </a:rPr>
              <a:t>95,2</a:t>
            </a:r>
          </a:p>
          <a:p>
            <a:pPr lvl="0" algn="ctr"/>
            <a:r>
              <a:rPr lang="pl-PL" sz="2400" dirty="0"/>
              <a:t>Wnioski do dalszych działań</a:t>
            </a:r>
            <a:r>
              <a:rPr lang="pl-PL" sz="2400" dirty="0" smtClean="0"/>
              <a:t>:</a:t>
            </a:r>
          </a:p>
          <a:p>
            <a:pPr lvl="0" algn="ctr"/>
            <a:r>
              <a:rPr lang="pl-PL" sz="2400" dirty="0" smtClean="0"/>
              <a:t> </a:t>
            </a:r>
            <a:r>
              <a:rPr lang="pl-PL" sz="2400" dirty="0"/>
              <a:t>Zwrócenie uwagi w trakcie szkoleń i warsztatów na to jak ważny jest czas na relaks, relacje rodzinne oraz wspólne rodzinne zjadanie posiłków.</a:t>
            </a:r>
            <a:endParaRPr lang="pl-PL" sz="2400" dirty="0">
              <a:effectLst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0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4" y="548680"/>
            <a:ext cx="8703084" cy="582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67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0" y="620688"/>
            <a:ext cx="874141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103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2" y="908720"/>
            <a:ext cx="857335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2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764704"/>
            <a:ext cx="799288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bg2">
                    <a:lumMod val="75000"/>
                  </a:schemeClr>
                </a:solidFill>
                <a:latin typeface="Arial"/>
              </a:rPr>
              <a:t>DZIĘKUJEMY ZA </a:t>
            </a:r>
            <a:r>
              <a:rPr lang="pl-PL" sz="320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UWAGĘ</a:t>
            </a:r>
          </a:p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sz="2400" dirty="0">
                <a:latin typeface="Arial"/>
              </a:rPr>
              <a:t>Zespół Promocji Zdrowia </a:t>
            </a:r>
            <a:r>
              <a:rPr lang="pl-PL" sz="2400" dirty="0" smtClean="0">
                <a:latin typeface="Arial"/>
              </a:rPr>
              <a:t>Publicznego Przedszkola Nr 28 w Rzeszowie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latin typeface="Arial"/>
              </a:rPr>
              <a:t>K</a:t>
            </a:r>
            <a:r>
              <a:rPr lang="pl-PL" sz="2400" dirty="0" smtClean="0">
                <a:latin typeface="Arial"/>
              </a:rPr>
              <a:t>oordynator </a:t>
            </a:r>
            <a:r>
              <a:rPr lang="pl-PL" sz="2400" dirty="0">
                <a:latin typeface="Arial"/>
              </a:rPr>
              <a:t>– </a:t>
            </a:r>
            <a:r>
              <a:rPr lang="pl-PL" sz="2400" dirty="0" smtClean="0">
                <a:latin typeface="Arial"/>
              </a:rPr>
              <a:t>mgr Lidia Borkowska</a:t>
            </a:r>
            <a:endParaRPr lang="pl-PL" sz="24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87</a:t>
            </a:fld>
            <a:endParaRPr lang="pl-PL"/>
          </a:p>
        </p:txBody>
      </p:sp>
      <p:pic>
        <p:nvPicPr>
          <p:cNvPr id="4" name="Obraz 3" descr="https://cloud2h.edupage.org/cloud?z%3ARzZ9yNodXIWrTKNwvWUJZ%2B9sU23VUZtF1%2FOYdTHss%2FKwaHnsNTLnK6DBzyR9LU4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3384376" cy="344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12976"/>
            <a:ext cx="3456384" cy="33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190184" cy="360040"/>
          </a:xfrm>
        </p:spPr>
        <p:txBody>
          <a:bodyPr/>
          <a:lstStyle/>
          <a:p>
            <a:pPr algn="l"/>
            <a:r>
              <a:rPr lang="pl-PL" sz="1600" dirty="0" smtClean="0"/>
              <a:t>Robimy  zdrowe  szaszłyki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1944216" cy="25320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1834604" cy="2532002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63D7-80FC-4AA9-B981-E15CA67079BD}" type="slidenum">
              <a:rPr lang="pl-PL" smtClean="0"/>
              <a:t>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29000"/>
            <a:ext cx="2088232" cy="27843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24680"/>
            <a:ext cx="2286000" cy="27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922</TotalTime>
  <Words>1708</Words>
  <Application>Microsoft Office PowerPoint</Application>
  <PresentationFormat>Pokaz na ekranie (4:3)</PresentationFormat>
  <Paragraphs>517</Paragraphs>
  <Slides>87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87</vt:i4>
      </vt:variant>
    </vt:vector>
  </HeadingPairs>
  <TitlesOfParts>
    <vt:vector size="88" baseType="lpstr">
      <vt:lpstr>Aerodynamiczny</vt:lpstr>
      <vt:lpstr>Prezentacja programu PowerPoint</vt:lpstr>
      <vt:lpstr>Prezentacja programu PowerPoint</vt:lpstr>
      <vt:lpstr>Prezentacja programu PowerPoint</vt:lpstr>
      <vt:lpstr>Prezentacja programu PowerPoint</vt:lpstr>
      <vt:lpstr> DZIAŁANIA PODEJMOWANE W RAMACH REALIZACJI PROGRAMU  PRZEDSZKOLE PROMUJĄCE ZDROWIE W  PP-28 W RZESZOWIE</vt:lpstr>
      <vt:lpstr>Promowanie zdrowego odżywiania -robimy kiszonki -Śniadanie daje moc</vt:lpstr>
      <vt:lpstr>Poznajemy właściwości dyni</vt:lpstr>
      <vt:lpstr>Dzień marchewki</vt:lpstr>
      <vt:lpstr>Robimy  zdrowe  szaszłyki</vt:lpstr>
      <vt:lpstr>Dzień jabłka</vt:lpstr>
      <vt:lpstr>Dzień warzyw i owoców -poznajemy naszą kuchnię</vt:lpstr>
      <vt:lpstr>PROMOWANIE AKTYWNOŚCI RUCHOWEJ -Program Aktywny Przedszkolak</vt:lpstr>
      <vt:lpstr>Halowy Turniej piłki nożnej</vt:lpstr>
      <vt:lpstr>Akademia Tańca i Ruchu</vt:lpstr>
      <vt:lpstr>Dzień sportu</vt:lpstr>
      <vt:lpstr>Lubimy ćwiczyć</vt:lpstr>
      <vt:lpstr>Piknik sportowy</vt:lpstr>
      <vt:lpstr>Turniej tenisa stołowego</vt:lpstr>
      <vt:lpstr>Edukacja w zakresie bezpieczeństwa  Bezpieczni na drodze </vt:lpstr>
      <vt:lpstr>Spotkanie z Policjantami z II Komisariatu</vt:lpstr>
      <vt:lpstr> Wizyta Policjantów z Wydziału Prewencji</vt:lpstr>
      <vt:lpstr>Wycieczka do Oddziału Prewencji Policji</vt:lpstr>
      <vt:lpstr>Organizujemy spacery i zabawy w ogrodzie </vt:lpstr>
      <vt:lpstr>Uczymy się udzielać pierwszej pomocy</vt:lpstr>
      <vt:lpstr>Wizyta pracowników Straży Miejskiej</vt:lpstr>
      <vt:lpstr>Udział w Konkursie plastycznym „Bezpieczna droga do przedszkola”</vt:lpstr>
      <vt:lpstr>Działalność ekologiczna Dzień Ziemi </vt:lpstr>
      <vt:lpstr>Zakładamy Kąciki przyrody</vt:lpstr>
      <vt:lpstr>Uczymy się segregować śmieci -dokarmiamy ptaki w zimie</vt:lpstr>
      <vt:lpstr>Mali badacze</vt:lpstr>
      <vt:lpstr>Przegląd Mody Ekologicznej</vt:lpstr>
      <vt:lpstr>Udział w Projekcie Ekoeksperymentarium</vt:lpstr>
      <vt:lpstr>Dbamy o higienę Udział w Projekcie „Czyściochowe przedszkole”</vt:lpstr>
      <vt:lpstr>Wizyta stomatologa</vt:lpstr>
      <vt:lpstr>Spotkanie z panią dietetyk</vt:lpstr>
      <vt:lpstr>Światowy Dzień Mycia Rąk</vt:lpstr>
      <vt:lpstr>Dzień dentysty</vt:lpstr>
      <vt:lpstr>Spotkanie z lekarzem</vt:lpstr>
      <vt:lpstr>Teatrzyk w przedszkolu „Smok czy Smog?”</vt:lpstr>
      <vt:lpstr>Tworzenie klimatu sprzyjającemu zdrowiu i dobremu samopoczuciu Dzień Uśmiechu</vt:lpstr>
      <vt:lpstr>Dzień Przedszkolaka</vt:lpstr>
      <vt:lpstr>Dzień Chłopaka -Dzień Dziewczynki</vt:lpstr>
      <vt:lpstr>Dzień Dziecka -Dzień Praw dziecka</vt:lpstr>
      <vt:lpstr>Turniej Reksia</vt:lpstr>
      <vt:lpstr>Projekt „Skakanka”</vt:lpstr>
      <vt:lpstr>Przegląd muzyczno-ruchowy „Aerobik Przedszkolaka”</vt:lpstr>
      <vt:lpstr>Program Aktywny przedszkolak</vt:lpstr>
      <vt:lpstr>Udział w Przeglądach  tanecznych</vt:lpstr>
      <vt:lpstr>Zabawy badawcze</vt:lpstr>
      <vt:lpstr>Dzień Kolorowej skarpetki</vt:lpstr>
      <vt:lpstr>Dzień Kropki</vt:lpstr>
      <vt:lpstr>Dzień Babci i Dziadka Dzień Rodzica</vt:lpstr>
      <vt:lpstr>Bawimy się w teatr </vt:lpstr>
      <vt:lpstr>Dzień Kota</vt:lpstr>
      <vt:lpstr>Dzień Osób Starszych</vt:lpstr>
      <vt:lpstr>Nasi partnerzy:  Urząd Miasta Rzeszów  Kuratorium Oświaty  w Rzeszowie  Wojewódzka Stacja Sanepid w Rzeszowie  Poradnia Psychologiczno- Pedagogiczna nr 2 w Rzeszowie  Młodzieżowy Dom Kultury w Rzeszowie  Stowarzyszenie Ekoskop w Rzeszowie  Rada Osiedla Baranówka  Komisariat Policji II w Rzeszowie  Szkoła Podstawowa Nr 25, Nr 8, Nr 22  Publiczne Przedszkola  Nr 36, 37, 12 w Rzeszowie  Biblioteka Miejska    </vt:lpstr>
      <vt:lpstr>Co nas wyróżnia jako przedszkole promujące zdrowie:  PP- 28 to wiodąca placówka promująca zdrowie w środowisku, realizująca szereg programów ekologicznych, społecznych i sportowych.  Organizujemy coroczne Przeglądy Mody Ekologicznej Przedszkolaków, konkursy plastyczne „ W zdrowym ciele zdrowy duch”, pikniki rodzinne z zawodami sportowymi.  • W realizację naszej misji angażuje się cały personel pedagogiczny, administracyjno-obsługowy oraz rodzice. Działania prowadzimy w sposób planowy, systemowy i długofalowy.  • Kształtujemy prawidłowe nawyki żywieniowe ( urozmaicony jadłospis, bogaty w owoce i warzywa, samodzielne przygotowywanie produktów: pierogów, kompotów, jogurtów).  • Realizujemy wiele programów i przedsięwzięć z zakresu edukacji zdrowotnej.  • Współpracujemy z instytucjami i fundacjami w zakresie krzewienia oświaty zdrowotnej.  • Pozyskujemy partnerów wspierających działania w zakresie promocji zdrowia</vt:lpstr>
      <vt:lpstr>WYNIKI EWALUACJI WEWNĘTRZNEJ W RAMACH PROGRAMU PRZEDSZKOLE PROMUJĄCE ZDROWIE PRZEPROWADZONEJ W ROKU SZKOLNYM 2021/2022</vt:lpstr>
      <vt:lpstr>WSTĘP  Prezentowany raport jest rezultatem ewaluacji wewnętrznej przeprowadzonej w celu ubiegania się o nadanie Krajowego Certyfikatu Przedszkole Promujące Zdrowie. Badania zostały wykonane zgodnie z zasadami i narzędziami do autoewaluacji w przedszkolu promującym zdrowie , opracowanymi przez prof. Barbarę Woynarowską i Magdalenę Woynarowską-Sołdan. Zgodnie z wytycznymi Ośrodka Rozwoju Edukacji zastosowano i wykorzystano do badań ankiety dla nauczycieli, pracowników  niepedagogicznych i rodziców. Przeprowadzono badanie dzieci techniką „Narysuj i opowiedz”. Wyniki badań opracowane zostały w formie raportu. Ewaluację zrealizował Zespół Promocji Zdrowia PP-28 w Rzeszowie, który tworzą przedstawiciele różnych grup społeczności przedszkolnej; zarówno nauczyciele, jak i pracownicy niepedagogiczni oraz rodzice wspierani  przez koordynatora programu – nauczycielkę Lidię Borkowską. </vt:lpstr>
      <vt:lpstr>  STANDARD I   Koncepcja pracy przedszkola, jego organizacja i struktura sprzyjająca realizacji długofalowych, zaplanowanych działań dla wzmacniania zdrowia dzieci, pracowników i rodziców dzieci.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77</cp:revision>
  <dcterms:created xsi:type="dcterms:W3CDTF">2022-05-09T14:16:14Z</dcterms:created>
  <dcterms:modified xsi:type="dcterms:W3CDTF">2022-06-13T16:22:43Z</dcterms:modified>
</cp:coreProperties>
</file>