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7"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92" d="100"/>
          <a:sy n="92" d="100"/>
        </p:scale>
        <p:origin x="-104" y="-2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24.04.21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4509A250-FF31-4206-8172-F9D3106AACB1}" type="datetimeFigureOut">
              <a:rPr lang="en-US" dirty="0"/>
              <a:t>24.04.21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24.04.21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Edytuj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24.04.21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24.04.21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24.04.21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24.04.21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24.04.21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24.04.21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24.04.21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796027F-7875-4030-9381-8BD8C4F21935}" type="datetimeFigureOut">
              <a:rPr lang="en-US" dirty="0"/>
              <a:t>24.04.21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24.04.21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24.04.21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24.04.21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24.04.21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7" name="Date Placeholder 4"/>
          <p:cNvSpPr>
            <a:spLocks noGrp="1"/>
          </p:cNvSpPr>
          <p:nvPr>
            <p:ph type="dt" sz="half" idx="10"/>
          </p:nvPr>
        </p:nvSpPr>
        <p:spPr/>
        <p:txBody>
          <a:bodyPr/>
          <a:lstStyle/>
          <a:p>
            <a:fld id="{4509A250-FF31-4206-8172-F9D3106AACB1}" type="datetimeFigureOut">
              <a:rPr lang="en-US" dirty="0"/>
              <a:t>24.04.21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4509A250-FF31-4206-8172-F9D3106AACB1}" type="datetimeFigureOut">
              <a:rPr lang="en-US" dirty="0"/>
              <a:t>24.04.21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24.04.21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AD17640-1866-4DD0-994F-8B0250376444}"/>
              </a:ext>
            </a:extLst>
          </p:cNvPr>
          <p:cNvSpPr>
            <a:spLocks noGrp="1"/>
          </p:cNvSpPr>
          <p:nvPr>
            <p:ph type="ctrTitle"/>
          </p:nvPr>
        </p:nvSpPr>
        <p:spPr/>
        <p:txBody>
          <a:bodyPr/>
          <a:lstStyle/>
          <a:p>
            <a:r>
              <a:rPr lang="pl-PL" dirty="0"/>
              <a:t>Bank Centralny</a:t>
            </a:r>
          </a:p>
        </p:txBody>
      </p:sp>
      <p:sp>
        <p:nvSpPr>
          <p:cNvPr id="3" name="Podtytuł 2">
            <a:extLst>
              <a:ext uri="{FF2B5EF4-FFF2-40B4-BE49-F238E27FC236}">
                <a16:creationId xmlns:a16="http://schemas.microsoft.com/office/drawing/2014/main" xmlns="" id="{519EE8FD-B436-44C8-ADCD-AC17DE3A6740}"/>
              </a:ext>
            </a:extLst>
          </p:cNvPr>
          <p:cNvSpPr>
            <a:spLocks noGrp="1"/>
          </p:cNvSpPr>
          <p:nvPr>
            <p:ph type="subTitle" idx="1"/>
          </p:nvPr>
        </p:nvSpPr>
        <p:spPr/>
        <p:txBody>
          <a:bodyPr/>
          <a:lstStyle/>
          <a:p>
            <a:r>
              <a:rPr lang="pl-PL" dirty="0"/>
              <a:t>Wiktor Kubas 2b4</a:t>
            </a:r>
          </a:p>
        </p:txBody>
      </p:sp>
    </p:spTree>
    <p:extLst>
      <p:ext uri="{BB962C8B-B14F-4D97-AF65-F5344CB8AC3E}">
        <p14:creationId xmlns:p14="http://schemas.microsoft.com/office/powerpoint/2010/main" val="3724363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FCA99DB-797F-4C37-83B7-F36954D8EF15}"/>
              </a:ext>
            </a:extLst>
          </p:cNvPr>
          <p:cNvSpPr>
            <a:spLocks noGrp="1"/>
          </p:cNvSpPr>
          <p:nvPr>
            <p:ph type="title"/>
          </p:nvPr>
        </p:nvSpPr>
        <p:spPr/>
        <p:txBody>
          <a:bodyPr/>
          <a:lstStyle/>
          <a:p>
            <a:r>
              <a:rPr lang="pl-PL" b="1" dirty="0"/>
              <a:t>System płatniczy</a:t>
            </a:r>
            <a:endParaRPr lang="pl-PL" dirty="0"/>
          </a:p>
        </p:txBody>
      </p:sp>
      <p:sp>
        <p:nvSpPr>
          <p:cNvPr id="3" name="Symbol zastępczy zawartości 2">
            <a:extLst>
              <a:ext uri="{FF2B5EF4-FFF2-40B4-BE49-F238E27FC236}">
                <a16:creationId xmlns:a16="http://schemas.microsoft.com/office/drawing/2014/main" xmlns="" id="{17E53EA2-948E-4848-9B1C-02885CEC3AF7}"/>
              </a:ext>
            </a:extLst>
          </p:cNvPr>
          <p:cNvSpPr>
            <a:spLocks noGrp="1"/>
          </p:cNvSpPr>
          <p:nvPr>
            <p:ph idx="1"/>
          </p:nvPr>
        </p:nvSpPr>
        <p:spPr/>
        <p:txBody>
          <a:bodyPr/>
          <a:lstStyle/>
          <a:p>
            <a:r>
              <a:rPr lang="pl-PL" dirty="0"/>
              <a:t>Jednym z głównych celi NBP jest zapewnienie sprawnego działania systemu płatniczego, umożliwiającego szybki bezpieczny przepływ pieniędzy pomiędzy ludźmi i podmiotami gospodarczymi. NBP organizuje i prowadzi podstawowe rozliczenia pieniężne, nadzoruje inne systemy rozliczeń, prowadzi działania regulacyjne. NBP prowadzi systemy płatności: SORBNET (od 1996 r.), TARGET2-NBP (od 2008 r.) - obsługujące rachunki bieżące banków w PLN i EUR.</a:t>
            </a:r>
          </a:p>
        </p:txBody>
      </p:sp>
    </p:spTree>
    <p:extLst>
      <p:ext uri="{BB962C8B-B14F-4D97-AF65-F5344CB8AC3E}">
        <p14:creationId xmlns:p14="http://schemas.microsoft.com/office/powerpoint/2010/main" val="16128260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FDF0CA4-841D-4FFD-A92D-FB5E6F01DA71}"/>
              </a:ext>
            </a:extLst>
          </p:cNvPr>
          <p:cNvSpPr>
            <a:spLocks noGrp="1"/>
          </p:cNvSpPr>
          <p:nvPr>
            <p:ph type="title"/>
          </p:nvPr>
        </p:nvSpPr>
        <p:spPr/>
        <p:txBody>
          <a:bodyPr/>
          <a:lstStyle/>
          <a:p>
            <a:r>
              <a:rPr lang="pl-PL" b="1" dirty="0"/>
              <a:t>Stabilność systemu finansowego</a:t>
            </a:r>
            <a:endParaRPr lang="pl-PL" dirty="0"/>
          </a:p>
        </p:txBody>
      </p:sp>
      <p:sp>
        <p:nvSpPr>
          <p:cNvPr id="3" name="Symbol zastępczy zawartości 2">
            <a:extLst>
              <a:ext uri="{FF2B5EF4-FFF2-40B4-BE49-F238E27FC236}">
                <a16:creationId xmlns:a16="http://schemas.microsoft.com/office/drawing/2014/main" xmlns="" id="{E58DCCAE-E886-4CC9-928C-DD76CAD93FC0}"/>
              </a:ext>
            </a:extLst>
          </p:cNvPr>
          <p:cNvSpPr>
            <a:spLocks noGrp="1"/>
          </p:cNvSpPr>
          <p:nvPr>
            <p:ph idx="1"/>
          </p:nvPr>
        </p:nvSpPr>
        <p:spPr/>
        <p:txBody>
          <a:bodyPr/>
          <a:lstStyle/>
          <a:p>
            <a:r>
              <a:rPr lang="pl-PL" dirty="0"/>
              <a:t>Bank Centralny jest współodpowiedzialny za utrzymanie stabilnego systemu finansowego. Stabilny system finansowy w istotny sposób wspiera realizację głównych celi banku centralnego – utrzymania stabilnego poziomu cen, a przez to tworzenia podstaw do osiągnięcia długookresowego wzrostu gospodarczego.</a:t>
            </a:r>
          </a:p>
        </p:txBody>
      </p:sp>
    </p:spTree>
    <p:extLst>
      <p:ext uri="{BB962C8B-B14F-4D97-AF65-F5344CB8AC3E}">
        <p14:creationId xmlns:p14="http://schemas.microsoft.com/office/powerpoint/2010/main" val="303420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9E147C-8F15-4DDE-9A18-1A56CC0F6736}"/>
              </a:ext>
            </a:extLst>
          </p:cNvPr>
          <p:cNvSpPr>
            <a:spLocks noGrp="1"/>
          </p:cNvSpPr>
          <p:nvPr>
            <p:ph type="title"/>
          </p:nvPr>
        </p:nvSpPr>
        <p:spPr/>
        <p:txBody>
          <a:bodyPr/>
          <a:lstStyle/>
          <a:p>
            <a:r>
              <a:rPr lang="pl-PL" b="1" dirty="0"/>
              <a:t>Najważniejsze banki centralne na świecie</a:t>
            </a:r>
            <a:r>
              <a:rPr lang="pl-PL" dirty="0"/>
              <a:t/>
            </a:r>
            <a:br>
              <a:rPr lang="pl-PL" dirty="0"/>
            </a:br>
            <a:endParaRPr lang="pl-PL" dirty="0"/>
          </a:p>
        </p:txBody>
      </p:sp>
      <p:sp>
        <p:nvSpPr>
          <p:cNvPr id="3" name="Symbol zastępczy zawartości 2">
            <a:extLst>
              <a:ext uri="{FF2B5EF4-FFF2-40B4-BE49-F238E27FC236}">
                <a16:creationId xmlns:a16="http://schemas.microsoft.com/office/drawing/2014/main" xmlns="" id="{CED9DD63-028B-4A8C-A707-047E12279F33}"/>
              </a:ext>
            </a:extLst>
          </p:cNvPr>
          <p:cNvSpPr>
            <a:spLocks noGrp="1"/>
          </p:cNvSpPr>
          <p:nvPr>
            <p:ph idx="1"/>
          </p:nvPr>
        </p:nvSpPr>
        <p:spPr/>
        <p:txBody>
          <a:bodyPr/>
          <a:lstStyle/>
          <a:p>
            <a:r>
              <a:rPr lang="pl-PL" b="1" dirty="0"/>
              <a:t>Europejski Bank Centralny (EBC)</a:t>
            </a:r>
          </a:p>
          <a:p>
            <a:r>
              <a:rPr lang="pl-PL" b="1" dirty="0"/>
              <a:t>System Rezerwy Federalnej (FED)</a:t>
            </a:r>
            <a:endParaRPr lang="pl-PL" dirty="0"/>
          </a:p>
          <a:p>
            <a:r>
              <a:rPr lang="pl-PL" b="1" dirty="0"/>
              <a:t>Bank of Japan</a:t>
            </a:r>
            <a:endParaRPr lang="pl-PL" dirty="0"/>
          </a:p>
          <a:p>
            <a:r>
              <a:rPr lang="pl-PL" b="1" dirty="0"/>
              <a:t>People’s Bank of China</a:t>
            </a:r>
            <a:endParaRPr lang="pl-PL" dirty="0"/>
          </a:p>
          <a:p>
            <a:endParaRPr lang="pl-PL" dirty="0"/>
          </a:p>
          <a:p>
            <a:endParaRPr lang="pl-PL" dirty="0"/>
          </a:p>
        </p:txBody>
      </p:sp>
      <p:pic>
        <p:nvPicPr>
          <p:cNvPr id="1026" name="Picture 2" descr="Europejski Bank Centralny – Wikipedia, wolna encyklopedia">
            <a:extLst>
              <a:ext uri="{FF2B5EF4-FFF2-40B4-BE49-F238E27FC236}">
                <a16:creationId xmlns:a16="http://schemas.microsoft.com/office/drawing/2014/main" xmlns="" id="{AABA652C-5F28-4B81-A916-803465811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582" y="1085689"/>
            <a:ext cx="2260312" cy="1558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toria powołania Systemu Rezerwy Federalnej w USA">
            <a:extLst>
              <a:ext uri="{FF2B5EF4-FFF2-40B4-BE49-F238E27FC236}">
                <a16:creationId xmlns:a16="http://schemas.microsoft.com/office/drawing/2014/main" xmlns="" id="{00AEB15D-7F77-4760-A9F7-39420E994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938" y="2404910"/>
            <a:ext cx="2694997" cy="15278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nk of Japan - Wikipedia">
            <a:extLst>
              <a:ext uri="{FF2B5EF4-FFF2-40B4-BE49-F238E27FC236}">
                <a16:creationId xmlns:a16="http://schemas.microsoft.com/office/drawing/2014/main" xmlns="" id="{3D0BF921-210A-4439-9F12-E0187B092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628" y="2843846"/>
            <a:ext cx="3659288" cy="36042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eople's Bank of China - Wikipedia">
            <a:extLst>
              <a:ext uri="{FF2B5EF4-FFF2-40B4-BE49-F238E27FC236}">
                <a16:creationId xmlns:a16="http://schemas.microsoft.com/office/drawing/2014/main" xmlns="" id="{EAD3CFA3-E4D7-4EA1-B25A-FB9EA7540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175" y="4032640"/>
            <a:ext cx="35528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572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992E66A-E364-4F21-868D-3EA9E90B85B9}"/>
              </a:ext>
            </a:extLst>
          </p:cNvPr>
          <p:cNvSpPr>
            <a:spLocks noGrp="1"/>
          </p:cNvSpPr>
          <p:nvPr>
            <p:ph type="title"/>
          </p:nvPr>
        </p:nvSpPr>
        <p:spPr/>
        <p:txBody>
          <a:bodyPr/>
          <a:lstStyle/>
          <a:p>
            <a:r>
              <a:rPr lang="pl-PL" dirty="0"/>
              <a:t>Najstarsze banki na świecie</a:t>
            </a:r>
          </a:p>
        </p:txBody>
      </p:sp>
      <p:graphicFrame>
        <p:nvGraphicFramePr>
          <p:cNvPr id="7" name="Symbol zastępczy zawartości 6">
            <a:extLst>
              <a:ext uri="{FF2B5EF4-FFF2-40B4-BE49-F238E27FC236}">
                <a16:creationId xmlns:a16="http://schemas.microsoft.com/office/drawing/2014/main" xmlns="" id="{BF85A344-B0BB-4D3E-B3A1-6251B30DBDE4}"/>
              </a:ext>
            </a:extLst>
          </p:cNvPr>
          <p:cNvGraphicFramePr>
            <a:graphicFrameLocks noGrp="1"/>
          </p:cNvGraphicFramePr>
          <p:nvPr>
            <p:ph sz="half" idx="2"/>
            <p:extLst>
              <p:ext uri="{D42A27DB-BD31-4B8C-83A1-F6EECF244321}">
                <p14:modId xmlns:p14="http://schemas.microsoft.com/office/powerpoint/2010/main" val="3111030318"/>
              </p:ext>
            </p:extLst>
          </p:nvPr>
        </p:nvGraphicFramePr>
        <p:xfrm>
          <a:off x="1239089" y="2583651"/>
          <a:ext cx="3883753" cy="3497658"/>
        </p:xfrm>
        <a:graphic>
          <a:graphicData uri="http://schemas.openxmlformats.org/drawingml/2006/table">
            <a:tbl>
              <a:tblPr firstRow="1" firstCol="1" bandRow="1">
                <a:tableStyleId>{5C22544A-7EE6-4342-B048-85BDC9FD1C3A}</a:tableStyleId>
              </a:tblPr>
              <a:tblGrid>
                <a:gridCol w="1591959">
                  <a:extLst>
                    <a:ext uri="{9D8B030D-6E8A-4147-A177-3AD203B41FA5}">
                      <a16:colId xmlns:a16="http://schemas.microsoft.com/office/drawing/2014/main" xmlns="" val="455400239"/>
                    </a:ext>
                  </a:extLst>
                </a:gridCol>
                <a:gridCol w="2291794">
                  <a:extLst>
                    <a:ext uri="{9D8B030D-6E8A-4147-A177-3AD203B41FA5}">
                      <a16:colId xmlns:a16="http://schemas.microsoft.com/office/drawing/2014/main" xmlns="" val="3434968418"/>
                    </a:ext>
                  </a:extLst>
                </a:gridCol>
              </a:tblGrid>
              <a:tr h="582943">
                <a:tc>
                  <a:txBody>
                    <a:bodyPr/>
                    <a:lstStyle/>
                    <a:p>
                      <a:pPr algn="ctr">
                        <a:lnSpc>
                          <a:spcPct val="115000"/>
                        </a:lnSpc>
                        <a:spcAft>
                          <a:spcPts val="0"/>
                        </a:spcAft>
                      </a:pPr>
                      <a:r>
                        <a:rPr lang="pl-PL" sz="1200">
                          <a:effectLst/>
                        </a:rPr>
                        <a:t>1668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a:effectLst/>
                        </a:rPr>
                        <a:t>Szwecja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49442377"/>
                  </a:ext>
                </a:extLst>
              </a:tr>
              <a:tr h="582943">
                <a:tc>
                  <a:txBody>
                    <a:bodyPr/>
                    <a:lstStyle/>
                    <a:p>
                      <a:pPr algn="ctr">
                        <a:lnSpc>
                          <a:spcPct val="115000"/>
                        </a:lnSpc>
                        <a:spcAft>
                          <a:spcPts val="0"/>
                        </a:spcAft>
                      </a:pPr>
                      <a:r>
                        <a:rPr lang="pl-PL" sz="1200">
                          <a:effectLst/>
                        </a:rPr>
                        <a:t>1694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dirty="0">
                          <a:effectLst/>
                        </a:rPr>
                        <a:t>Anglia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61394593"/>
                  </a:ext>
                </a:extLst>
              </a:tr>
              <a:tr h="582943">
                <a:tc>
                  <a:txBody>
                    <a:bodyPr/>
                    <a:lstStyle/>
                    <a:p>
                      <a:pPr algn="ctr">
                        <a:lnSpc>
                          <a:spcPct val="115000"/>
                        </a:lnSpc>
                        <a:spcAft>
                          <a:spcPts val="0"/>
                        </a:spcAft>
                      </a:pPr>
                      <a:r>
                        <a:rPr lang="pl-PL" sz="1200">
                          <a:effectLst/>
                        </a:rPr>
                        <a:t>1800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a:effectLst/>
                        </a:rPr>
                        <a:t>Francja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7548880"/>
                  </a:ext>
                </a:extLst>
              </a:tr>
              <a:tr h="582943">
                <a:tc>
                  <a:txBody>
                    <a:bodyPr/>
                    <a:lstStyle/>
                    <a:p>
                      <a:pPr algn="ctr">
                        <a:lnSpc>
                          <a:spcPct val="115000"/>
                        </a:lnSpc>
                        <a:spcAft>
                          <a:spcPts val="0"/>
                        </a:spcAft>
                      </a:pPr>
                      <a:r>
                        <a:rPr lang="pl-PL" sz="1200">
                          <a:effectLst/>
                        </a:rPr>
                        <a:t>1811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a:effectLst/>
                        </a:rPr>
                        <a:t>Finlandia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96853828"/>
                  </a:ext>
                </a:extLst>
              </a:tr>
              <a:tr h="582943">
                <a:tc>
                  <a:txBody>
                    <a:bodyPr/>
                    <a:lstStyle/>
                    <a:p>
                      <a:pPr algn="ctr">
                        <a:lnSpc>
                          <a:spcPct val="115000"/>
                        </a:lnSpc>
                        <a:spcAft>
                          <a:spcPts val="0"/>
                        </a:spcAft>
                      </a:pPr>
                      <a:r>
                        <a:rPr lang="pl-PL" sz="1200">
                          <a:effectLst/>
                        </a:rPr>
                        <a:t>1814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a:effectLst/>
                        </a:rPr>
                        <a:t>Holandia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3703520"/>
                  </a:ext>
                </a:extLst>
              </a:tr>
              <a:tr h="582943">
                <a:tc>
                  <a:txBody>
                    <a:bodyPr/>
                    <a:lstStyle/>
                    <a:p>
                      <a:pPr algn="ctr">
                        <a:lnSpc>
                          <a:spcPct val="115000"/>
                        </a:lnSpc>
                        <a:spcAft>
                          <a:spcPts val="0"/>
                        </a:spcAft>
                      </a:pPr>
                      <a:r>
                        <a:rPr lang="pl-PL" sz="1200">
                          <a:effectLst/>
                        </a:rPr>
                        <a:t>1816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dirty="0">
                          <a:effectLst/>
                        </a:rPr>
                        <a:t>Austria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43704875"/>
                  </a:ext>
                </a:extLst>
              </a:tr>
            </a:tbl>
          </a:graphicData>
        </a:graphic>
      </p:graphicFrame>
      <p:graphicFrame>
        <p:nvGraphicFramePr>
          <p:cNvPr id="9" name="Symbol zastępczy zawartości 8">
            <a:extLst>
              <a:ext uri="{FF2B5EF4-FFF2-40B4-BE49-F238E27FC236}">
                <a16:creationId xmlns:a16="http://schemas.microsoft.com/office/drawing/2014/main" xmlns="" id="{E8D7CAEC-9E75-49E7-BB1F-C102B225314E}"/>
              </a:ext>
            </a:extLst>
          </p:cNvPr>
          <p:cNvGraphicFramePr>
            <a:graphicFrameLocks noGrp="1"/>
          </p:cNvGraphicFramePr>
          <p:nvPr>
            <p:ph sz="quarter" idx="4"/>
            <p:extLst>
              <p:ext uri="{D42A27DB-BD31-4B8C-83A1-F6EECF244321}">
                <p14:modId xmlns:p14="http://schemas.microsoft.com/office/powerpoint/2010/main" val="574657694"/>
              </p:ext>
            </p:extLst>
          </p:nvPr>
        </p:nvGraphicFramePr>
        <p:xfrm>
          <a:off x="5759669" y="2583650"/>
          <a:ext cx="3883752" cy="3497658"/>
        </p:xfrm>
        <a:graphic>
          <a:graphicData uri="http://schemas.openxmlformats.org/drawingml/2006/table">
            <a:tbl>
              <a:tblPr firstRow="1" firstCol="1" bandRow="1">
                <a:tableStyleId>{5C22544A-7EE6-4342-B048-85BDC9FD1C3A}</a:tableStyleId>
              </a:tblPr>
              <a:tblGrid>
                <a:gridCol w="1669558">
                  <a:extLst>
                    <a:ext uri="{9D8B030D-6E8A-4147-A177-3AD203B41FA5}">
                      <a16:colId xmlns:a16="http://schemas.microsoft.com/office/drawing/2014/main" xmlns="" val="65157468"/>
                    </a:ext>
                  </a:extLst>
                </a:gridCol>
                <a:gridCol w="2214194">
                  <a:extLst>
                    <a:ext uri="{9D8B030D-6E8A-4147-A177-3AD203B41FA5}">
                      <a16:colId xmlns:a16="http://schemas.microsoft.com/office/drawing/2014/main" xmlns="" val="47982758"/>
                    </a:ext>
                  </a:extLst>
                </a:gridCol>
              </a:tblGrid>
              <a:tr h="582943">
                <a:tc>
                  <a:txBody>
                    <a:bodyPr/>
                    <a:lstStyle/>
                    <a:p>
                      <a:pPr algn="ctr">
                        <a:lnSpc>
                          <a:spcPct val="115000"/>
                        </a:lnSpc>
                        <a:spcAft>
                          <a:spcPts val="0"/>
                        </a:spcAft>
                      </a:pPr>
                      <a:r>
                        <a:rPr lang="pl-PL" sz="1200">
                          <a:effectLst/>
                        </a:rPr>
                        <a:t>1816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a:effectLst/>
                        </a:rPr>
                        <a:t>Norwegia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77938282"/>
                  </a:ext>
                </a:extLst>
              </a:tr>
              <a:tr h="582943">
                <a:tc>
                  <a:txBody>
                    <a:bodyPr/>
                    <a:lstStyle/>
                    <a:p>
                      <a:pPr algn="ctr">
                        <a:lnSpc>
                          <a:spcPct val="115000"/>
                        </a:lnSpc>
                        <a:spcAft>
                          <a:spcPts val="0"/>
                        </a:spcAft>
                      </a:pPr>
                      <a:r>
                        <a:rPr lang="pl-PL" sz="1200">
                          <a:effectLst/>
                        </a:rPr>
                        <a:t>1818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dirty="0">
                          <a:effectLst/>
                        </a:rPr>
                        <a:t>Dania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09830570"/>
                  </a:ext>
                </a:extLst>
              </a:tr>
              <a:tr h="582943">
                <a:tc>
                  <a:txBody>
                    <a:bodyPr/>
                    <a:lstStyle/>
                    <a:p>
                      <a:pPr algn="ctr">
                        <a:lnSpc>
                          <a:spcPct val="115000"/>
                        </a:lnSpc>
                        <a:spcAft>
                          <a:spcPts val="0"/>
                        </a:spcAft>
                      </a:pPr>
                      <a:r>
                        <a:rPr lang="pl-PL" sz="1200">
                          <a:effectLst/>
                        </a:rPr>
                        <a:t>1821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dirty="0">
                          <a:effectLst/>
                        </a:rPr>
                        <a:t>Portugalia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87424481"/>
                  </a:ext>
                </a:extLst>
              </a:tr>
              <a:tr h="582943">
                <a:tc>
                  <a:txBody>
                    <a:bodyPr/>
                    <a:lstStyle/>
                    <a:p>
                      <a:pPr algn="ctr">
                        <a:lnSpc>
                          <a:spcPct val="115000"/>
                        </a:lnSpc>
                        <a:spcAft>
                          <a:spcPts val="0"/>
                        </a:spcAft>
                      </a:pPr>
                      <a:r>
                        <a:rPr lang="pl-PL" sz="1200">
                          <a:effectLst/>
                        </a:rPr>
                        <a:t>1828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a:effectLst/>
                        </a:rPr>
                        <a:t>Polska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66350171"/>
                  </a:ext>
                </a:extLst>
              </a:tr>
              <a:tr h="582943">
                <a:tc>
                  <a:txBody>
                    <a:bodyPr/>
                    <a:lstStyle/>
                    <a:p>
                      <a:pPr algn="ctr">
                        <a:lnSpc>
                          <a:spcPct val="115000"/>
                        </a:lnSpc>
                        <a:spcAft>
                          <a:spcPts val="0"/>
                        </a:spcAft>
                      </a:pPr>
                      <a:r>
                        <a:rPr lang="pl-PL" sz="1200">
                          <a:effectLst/>
                        </a:rPr>
                        <a:t>1841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a:effectLst/>
                        </a:rPr>
                        <a:t>Grecja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61551625"/>
                  </a:ext>
                </a:extLst>
              </a:tr>
              <a:tr h="582943">
                <a:tc>
                  <a:txBody>
                    <a:bodyPr/>
                    <a:lstStyle/>
                    <a:p>
                      <a:pPr algn="ctr">
                        <a:lnSpc>
                          <a:spcPct val="115000"/>
                        </a:lnSpc>
                        <a:spcAft>
                          <a:spcPts val="0"/>
                        </a:spcAft>
                      </a:pPr>
                      <a:r>
                        <a:rPr lang="pl-PL" sz="1200">
                          <a:effectLst/>
                        </a:rPr>
                        <a:t>1850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dirty="0">
                          <a:effectLst/>
                        </a:rPr>
                        <a:t>Belgia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13298460"/>
                  </a:ext>
                </a:extLst>
              </a:tr>
            </a:tbl>
          </a:graphicData>
        </a:graphic>
      </p:graphicFrame>
      <p:graphicFrame>
        <p:nvGraphicFramePr>
          <p:cNvPr id="10" name="Tabela 9">
            <a:extLst>
              <a:ext uri="{FF2B5EF4-FFF2-40B4-BE49-F238E27FC236}">
                <a16:creationId xmlns:a16="http://schemas.microsoft.com/office/drawing/2014/main" xmlns="" id="{F2B53AD2-A1EF-416B-A3D7-F2909DAE1BC8}"/>
              </a:ext>
            </a:extLst>
          </p:cNvPr>
          <p:cNvGraphicFramePr>
            <a:graphicFrameLocks noGrp="1"/>
          </p:cNvGraphicFramePr>
          <p:nvPr>
            <p:extLst>
              <p:ext uri="{D42A27DB-BD31-4B8C-83A1-F6EECF244321}">
                <p14:modId xmlns:p14="http://schemas.microsoft.com/office/powerpoint/2010/main" val="13577695"/>
              </p:ext>
            </p:extLst>
          </p:nvPr>
        </p:nvGraphicFramePr>
        <p:xfrm>
          <a:off x="1239089" y="2295360"/>
          <a:ext cx="3883752" cy="288290"/>
        </p:xfrm>
        <a:graphic>
          <a:graphicData uri="http://schemas.openxmlformats.org/drawingml/2006/table">
            <a:tbl>
              <a:tblPr firstRow="1" firstCol="1" bandRow="1">
                <a:tableStyleId>{5C22544A-7EE6-4342-B048-85BDC9FD1C3A}</a:tableStyleId>
              </a:tblPr>
              <a:tblGrid>
                <a:gridCol w="1591958">
                  <a:extLst>
                    <a:ext uri="{9D8B030D-6E8A-4147-A177-3AD203B41FA5}">
                      <a16:colId xmlns:a16="http://schemas.microsoft.com/office/drawing/2014/main" xmlns="" val="961203726"/>
                    </a:ext>
                  </a:extLst>
                </a:gridCol>
                <a:gridCol w="2291794">
                  <a:extLst>
                    <a:ext uri="{9D8B030D-6E8A-4147-A177-3AD203B41FA5}">
                      <a16:colId xmlns:a16="http://schemas.microsoft.com/office/drawing/2014/main" xmlns="" val="1132178644"/>
                    </a:ext>
                  </a:extLst>
                </a:gridCol>
              </a:tblGrid>
              <a:tr h="288290">
                <a:tc>
                  <a:txBody>
                    <a:bodyPr/>
                    <a:lstStyle/>
                    <a:p>
                      <a:pPr algn="ctr">
                        <a:lnSpc>
                          <a:spcPct val="115000"/>
                        </a:lnSpc>
                        <a:spcAft>
                          <a:spcPts val="0"/>
                        </a:spcAft>
                      </a:pPr>
                      <a:r>
                        <a:rPr lang="pl-PL" sz="1200">
                          <a:effectLst/>
                        </a:rPr>
                        <a:t>Data powstania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dirty="0">
                          <a:effectLst/>
                        </a:rPr>
                        <a:t>Państwo</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64107355"/>
                  </a:ext>
                </a:extLst>
              </a:tr>
            </a:tbl>
          </a:graphicData>
        </a:graphic>
      </p:graphicFrame>
      <p:graphicFrame>
        <p:nvGraphicFramePr>
          <p:cNvPr id="13" name="Tabela 12">
            <a:extLst>
              <a:ext uri="{FF2B5EF4-FFF2-40B4-BE49-F238E27FC236}">
                <a16:creationId xmlns:a16="http://schemas.microsoft.com/office/drawing/2014/main" xmlns="" id="{AF1B7D14-7DD6-4E66-8D81-CA4A2AD937BE}"/>
              </a:ext>
            </a:extLst>
          </p:cNvPr>
          <p:cNvGraphicFramePr>
            <a:graphicFrameLocks noGrp="1"/>
          </p:cNvGraphicFramePr>
          <p:nvPr>
            <p:extLst>
              <p:ext uri="{D42A27DB-BD31-4B8C-83A1-F6EECF244321}">
                <p14:modId xmlns:p14="http://schemas.microsoft.com/office/powerpoint/2010/main" val="3456168700"/>
              </p:ext>
            </p:extLst>
          </p:nvPr>
        </p:nvGraphicFramePr>
        <p:xfrm>
          <a:off x="5759668" y="2295360"/>
          <a:ext cx="3883752" cy="288290"/>
        </p:xfrm>
        <a:graphic>
          <a:graphicData uri="http://schemas.openxmlformats.org/drawingml/2006/table">
            <a:tbl>
              <a:tblPr firstRow="1" firstCol="1" bandRow="1">
                <a:tableStyleId>{5C22544A-7EE6-4342-B048-85BDC9FD1C3A}</a:tableStyleId>
              </a:tblPr>
              <a:tblGrid>
                <a:gridCol w="1591958">
                  <a:extLst>
                    <a:ext uri="{9D8B030D-6E8A-4147-A177-3AD203B41FA5}">
                      <a16:colId xmlns:a16="http://schemas.microsoft.com/office/drawing/2014/main" xmlns="" val="3736712408"/>
                    </a:ext>
                  </a:extLst>
                </a:gridCol>
                <a:gridCol w="2291794">
                  <a:extLst>
                    <a:ext uri="{9D8B030D-6E8A-4147-A177-3AD203B41FA5}">
                      <a16:colId xmlns:a16="http://schemas.microsoft.com/office/drawing/2014/main" xmlns="" val="999799413"/>
                    </a:ext>
                  </a:extLst>
                </a:gridCol>
              </a:tblGrid>
              <a:tr h="288290">
                <a:tc>
                  <a:txBody>
                    <a:bodyPr/>
                    <a:lstStyle/>
                    <a:p>
                      <a:pPr algn="ctr">
                        <a:lnSpc>
                          <a:spcPct val="115000"/>
                        </a:lnSpc>
                        <a:spcAft>
                          <a:spcPts val="0"/>
                        </a:spcAft>
                      </a:pPr>
                      <a:r>
                        <a:rPr lang="pl-PL" sz="1200">
                          <a:effectLst/>
                        </a:rPr>
                        <a:t>Data powstania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dirty="0">
                          <a:effectLst/>
                        </a:rPr>
                        <a:t>Państwo</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7292281"/>
                  </a:ext>
                </a:extLst>
              </a:tr>
            </a:tbl>
          </a:graphicData>
        </a:graphic>
      </p:graphicFrame>
    </p:spTree>
    <p:extLst>
      <p:ext uri="{BB962C8B-B14F-4D97-AF65-F5344CB8AC3E}">
        <p14:creationId xmlns:p14="http://schemas.microsoft.com/office/powerpoint/2010/main" val="33333152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6382B5B-5E2E-4300-ACB7-7FE10FA756A3}"/>
              </a:ext>
            </a:extLst>
          </p:cNvPr>
          <p:cNvSpPr>
            <a:spLocks noGrp="1"/>
          </p:cNvSpPr>
          <p:nvPr>
            <p:ph type="title"/>
          </p:nvPr>
        </p:nvSpPr>
        <p:spPr/>
        <p:txBody>
          <a:bodyPr/>
          <a:lstStyle/>
          <a:p>
            <a:r>
              <a:rPr lang="pl-PL" dirty="0"/>
              <a:t>Platmynty</a:t>
            </a:r>
          </a:p>
        </p:txBody>
      </p:sp>
      <p:sp>
        <p:nvSpPr>
          <p:cNvPr id="4" name="Symbol zastępczy zawartości 3">
            <a:extLst>
              <a:ext uri="{FF2B5EF4-FFF2-40B4-BE49-F238E27FC236}">
                <a16:creationId xmlns:a16="http://schemas.microsoft.com/office/drawing/2014/main" xmlns="" id="{D3FFDFFB-83C7-4D48-8415-8C97EE4C8552}"/>
              </a:ext>
            </a:extLst>
          </p:cNvPr>
          <p:cNvSpPr>
            <a:spLocks noGrp="1"/>
          </p:cNvSpPr>
          <p:nvPr>
            <p:ph sz="half" idx="2"/>
          </p:nvPr>
        </p:nvSpPr>
        <p:spPr>
          <a:xfrm>
            <a:off x="5654493" y="2056091"/>
            <a:ext cx="5708403" cy="4349191"/>
          </a:xfrm>
        </p:spPr>
        <p:txBody>
          <a:bodyPr>
            <a:normAutofit/>
          </a:bodyPr>
          <a:lstStyle/>
          <a:p>
            <a:r>
              <a:rPr lang="pl-PL" b="1" dirty="0"/>
              <a:t>p</a:t>
            </a:r>
            <a:r>
              <a:rPr lang="pl-PL" b="1" dirty="0">
                <a:solidFill>
                  <a:schemeClr val="bg2">
                    <a:lumMod val="40000"/>
                    <a:lumOff val="60000"/>
                  </a:schemeClr>
                </a:solidFill>
              </a:rPr>
              <a:t>l</a:t>
            </a:r>
            <a:r>
              <a:rPr lang="pl-PL" b="1" dirty="0"/>
              <a:t>a</a:t>
            </a:r>
            <a:r>
              <a:rPr lang="pl-PL" b="1" dirty="0">
                <a:solidFill>
                  <a:schemeClr val="bg2">
                    <a:lumMod val="40000"/>
                    <a:lumOff val="60000"/>
                  </a:schemeClr>
                </a:solidFill>
              </a:rPr>
              <a:t>t</a:t>
            </a:r>
            <a:r>
              <a:rPr lang="pl-PL" b="1" dirty="0"/>
              <a:t>m</a:t>
            </a:r>
            <a:r>
              <a:rPr lang="pl-PL" b="1" dirty="0">
                <a:solidFill>
                  <a:schemeClr val="bg2">
                    <a:lumMod val="40000"/>
                    <a:lumOff val="60000"/>
                  </a:schemeClr>
                </a:solidFill>
              </a:rPr>
              <a:t>y</a:t>
            </a:r>
            <a:r>
              <a:rPr lang="pl-PL" b="1" dirty="0"/>
              <a:t>n</a:t>
            </a:r>
            <a:r>
              <a:rPr lang="pl-PL" b="1" dirty="0">
                <a:solidFill>
                  <a:schemeClr val="bg2">
                    <a:lumMod val="40000"/>
                    <a:lumOff val="60000"/>
                  </a:schemeClr>
                </a:solidFill>
              </a:rPr>
              <a:t>t</a:t>
            </a:r>
            <a:r>
              <a:rPr lang="pl-PL" b="1" dirty="0"/>
              <a:t>y</a:t>
            </a:r>
            <a:r>
              <a:rPr lang="pl-PL" dirty="0"/>
              <a:t> – duże, miedziane „monety” w formie płyty. Mogły one osiągać wagę nawet ok. 20 kg. Z uwagi na rozmiary platmyntów, posługiwanie się nimi przy codziennych transakcjach było niewygodne. Od 1661 roku prywatny Stock holms Banco, a potem od 1668 roku państwowy Sveriges Riksbank, przyjmował w depozyt platmynty i w zamian wydawał pokwitowania na okaziciela. Tak powstały pierwsze w Europie pieniądze papierowe, bowiem Szwedzi zaczęli tymi kwitami regulować należności. W każdej chwili można było wymienić te banknoty na miedź, ale nikt tego nie robił. </a:t>
            </a:r>
          </a:p>
          <a:p>
            <a:endParaRPr lang="pl-PL" dirty="0"/>
          </a:p>
        </p:txBody>
      </p:sp>
      <p:pic>
        <p:nvPicPr>
          <p:cNvPr id="3074" name="Picture 2" descr="Platmynty-pochodzą z ojczyzny pierwszego banknotu w Europie. - Szkolne Blogi">
            <a:extLst>
              <a:ext uri="{FF2B5EF4-FFF2-40B4-BE49-F238E27FC236}">
                <a16:creationId xmlns:a16="http://schemas.microsoft.com/office/drawing/2014/main" xmlns="" id="{7921732F-79EB-4617-BBB5-4731C1E5456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9104" y="2056091"/>
            <a:ext cx="4396341" cy="420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8909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1FA1E45-5A66-496B-83EA-950B95EE4C5D}"/>
              </a:ext>
            </a:extLst>
          </p:cNvPr>
          <p:cNvSpPr>
            <a:spLocks noGrp="1"/>
          </p:cNvSpPr>
          <p:nvPr>
            <p:ph type="title"/>
          </p:nvPr>
        </p:nvSpPr>
        <p:spPr/>
        <p:txBody>
          <a:bodyPr/>
          <a:lstStyle/>
          <a:p>
            <a:r>
              <a:rPr lang="pl-PL" dirty="0"/>
              <a:t>Historia banknotów na świecie</a:t>
            </a:r>
          </a:p>
        </p:txBody>
      </p:sp>
      <p:sp>
        <p:nvSpPr>
          <p:cNvPr id="3" name="Symbol zastępczy zawartości 2">
            <a:extLst>
              <a:ext uri="{FF2B5EF4-FFF2-40B4-BE49-F238E27FC236}">
                <a16:creationId xmlns:a16="http://schemas.microsoft.com/office/drawing/2014/main" xmlns="" id="{AA39512D-111C-4271-A55E-15E9EB54A7CB}"/>
              </a:ext>
            </a:extLst>
          </p:cNvPr>
          <p:cNvSpPr>
            <a:spLocks noGrp="1"/>
          </p:cNvSpPr>
          <p:nvPr>
            <p:ph idx="1"/>
          </p:nvPr>
        </p:nvSpPr>
        <p:spPr/>
        <p:txBody>
          <a:bodyPr/>
          <a:lstStyle/>
          <a:p>
            <a:r>
              <a:rPr lang="pl-PL" dirty="0"/>
              <a:t>Koszt prowadzenia wojen jest zwykle bardzo duży. Kiedy w XVIII wieku upowszechniły się pieniądze papierowe, wykorzystano je, aby finansować wydatki wojenne. Drukowano dużo pieniędzy papierowych, jednocześnie zawieszając możliwość wymiany ich na kruszce, ponieważ nominalna wartość banknotów była znacznie większa niż zapasy srebra i złota. Działo się między innymi tak podczas amerykańskiej wojny o niepodległość (1775–1783), rewolucji francuskiej (1789–1799), ale także podczas insurekcji kościuszkowskiej w Polsce (1794). Drukowane w dużych ilościach papierowe pieniądze pozwalały finansować działania wojenne – ale jednocześnie zazwyczaj powodowały wzrost cen. Podczas wojen napoleońskich niemal wszystkie walczące państwa zawieszają wymienialność swoich banknotów na kruszec. </a:t>
            </a:r>
          </a:p>
          <a:p>
            <a:endParaRPr lang="pl-PL" dirty="0"/>
          </a:p>
        </p:txBody>
      </p:sp>
    </p:spTree>
    <p:extLst>
      <p:ext uri="{BB962C8B-B14F-4D97-AF65-F5344CB8AC3E}">
        <p14:creationId xmlns:p14="http://schemas.microsoft.com/office/powerpoint/2010/main" val="863842814"/>
      </p:ext>
    </p:extLst>
  </p:cSld>
  <p:clrMapOvr>
    <a:masterClrMapping/>
  </p:clrMapOvr>
  <p:transition xmlns:p14="http://schemas.microsoft.com/office/powerpoint/2010/mai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1BA70A-B024-43BA-B066-A96686EEC96B}"/>
              </a:ext>
            </a:extLst>
          </p:cNvPr>
          <p:cNvSpPr>
            <a:spLocks noGrp="1"/>
          </p:cNvSpPr>
          <p:nvPr>
            <p:ph type="title"/>
          </p:nvPr>
        </p:nvSpPr>
        <p:spPr/>
        <p:txBody>
          <a:bodyPr/>
          <a:lstStyle/>
          <a:p>
            <a:r>
              <a:rPr lang="pl-PL" dirty="0"/>
              <a:t>NBP a podaż pieniądza w gospodarce</a:t>
            </a:r>
          </a:p>
        </p:txBody>
      </p:sp>
      <p:graphicFrame>
        <p:nvGraphicFramePr>
          <p:cNvPr id="4" name="Symbol zastępczy zawartości 3">
            <a:extLst>
              <a:ext uri="{FF2B5EF4-FFF2-40B4-BE49-F238E27FC236}">
                <a16:creationId xmlns:a16="http://schemas.microsoft.com/office/drawing/2014/main" xmlns="" id="{AF87FD34-B5D1-4330-BB31-710C3EFC1137}"/>
              </a:ext>
            </a:extLst>
          </p:cNvPr>
          <p:cNvGraphicFramePr>
            <a:graphicFrameLocks noGrp="1"/>
          </p:cNvGraphicFramePr>
          <p:nvPr>
            <p:ph idx="1"/>
            <p:extLst>
              <p:ext uri="{D42A27DB-BD31-4B8C-83A1-F6EECF244321}">
                <p14:modId xmlns:p14="http://schemas.microsoft.com/office/powerpoint/2010/main" val="31849589"/>
              </p:ext>
            </p:extLst>
          </p:nvPr>
        </p:nvGraphicFramePr>
        <p:xfrm>
          <a:off x="1454226" y="2368626"/>
          <a:ext cx="7214645" cy="3679630"/>
        </p:xfrm>
        <a:graphic>
          <a:graphicData uri="http://schemas.openxmlformats.org/drawingml/2006/table">
            <a:tbl>
              <a:tblPr firstRow="1" firstCol="1" bandRow="1">
                <a:tableStyleId>{5C22544A-7EE6-4342-B048-85BDC9FD1C3A}</a:tableStyleId>
              </a:tblPr>
              <a:tblGrid>
                <a:gridCol w="4316135">
                  <a:extLst>
                    <a:ext uri="{9D8B030D-6E8A-4147-A177-3AD203B41FA5}">
                      <a16:colId xmlns:a16="http://schemas.microsoft.com/office/drawing/2014/main" xmlns="" val="1973177018"/>
                    </a:ext>
                  </a:extLst>
                </a:gridCol>
                <a:gridCol w="1446874">
                  <a:extLst>
                    <a:ext uri="{9D8B030D-6E8A-4147-A177-3AD203B41FA5}">
                      <a16:colId xmlns:a16="http://schemas.microsoft.com/office/drawing/2014/main" xmlns="" val="3921911555"/>
                    </a:ext>
                  </a:extLst>
                </a:gridCol>
                <a:gridCol w="1451636">
                  <a:extLst>
                    <a:ext uri="{9D8B030D-6E8A-4147-A177-3AD203B41FA5}">
                      <a16:colId xmlns:a16="http://schemas.microsoft.com/office/drawing/2014/main" xmlns="" val="305638627"/>
                    </a:ext>
                  </a:extLst>
                </a:gridCol>
              </a:tblGrid>
              <a:tr h="735926">
                <a:tc>
                  <a:txBody>
                    <a:bodyPr/>
                    <a:lstStyle/>
                    <a:p>
                      <a:pPr algn="ctr">
                        <a:lnSpc>
                          <a:spcPct val="115000"/>
                        </a:lnSpc>
                        <a:spcAft>
                          <a:spcPts val="0"/>
                        </a:spcAft>
                      </a:pPr>
                      <a:r>
                        <a:rPr lang="pl-PL" sz="1200">
                          <a:effectLst/>
                        </a:rPr>
                        <a:t>Decyzja NBP</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a:effectLst/>
                        </a:rPr>
                        <a:t>Wzrost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l-PL" sz="1200">
                          <a:effectLst/>
                        </a:rPr>
                        <a:t>Spadek</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8571901"/>
                  </a:ext>
                </a:extLst>
              </a:tr>
              <a:tr h="735926">
                <a:tc>
                  <a:txBody>
                    <a:bodyPr/>
                    <a:lstStyle/>
                    <a:p>
                      <a:pPr>
                        <a:lnSpc>
                          <a:spcPct val="115000"/>
                        </a:lnSpc>
                        <a:spcAft>
                          <a:spcPts val="0"/>
                        </a:spcAft>
                      </a:pPr>
                      <a:r>
                        <a:rPr lang="pl-PL" sz="1200">
                          <a:effectLst/>
                        </a:rPr>
                        <a:t>Podwyższenie stopy rezerw obowiązkowych.</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pl-PL" sz="12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pl-PL" sz="12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09367926"/>
                  </a:ext>
                </a:extLst>
              </a:tr>
              <a:tr h="735926">
                <a:tc>
                  <a:txBody>
                    <a:bodyPr/>
                    <a:lstStyle/>
                    <a:p>
                      <a:pPr>
                        <a:lnSpc>
                          <a:spcPct val="115000"/>
                        </a:lnSpc>
                        <a:spcAft>
                          <a:spcPts val="0"/>
                        </a:spcAft>
                      </a:pPr>
                      <a:r>
                        <a:rPr lang="pl-PL" sz="1200">
                          <a:effectLst/>
                        </a:rPr>
                        <a:t>Obniżenie stopy rezerw obowiązkowych.</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pl-PL" sz="12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pl-PL" sz="12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79513847"/>
                  </a:ext>
                </a:extLst>
              </a:tr>
              <a:tr h="735926">
                <a:tc>
                  <a:txBody>
                    <a:bodyPr/>
                    <a:lstStyle/>
                    <a:p>
                      <a:pPr>
                        <a:lnSpc>
                          <a:spcPct val="115000"/>
                        </a:lnSpc>
                        <a:spcAft>
                          <a:spcPts val="0"/>
                        </a:spcAft>
                      </a:pPr>
                      <a:r>
                        <a:rPr lang="pl-PL" sz="1200">
                          <a:effectLst/>
                        </a:rPr>
                        <a:t>Sprzedaż obligacji.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pl-PL" sz="12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pl-PL" sz="12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88066327"/>
                  </a:ext>
                </a:extLst>
              </a:tr>
              <a:tr h="735926">
                <a:tc>
                  <a:txBody>
                    <a:bodyPr/>
                    <a:lstStyle/>
                    <a:p>
                      <a:pPr>
                        <a:lnSpc>
                          <a:spcPct val="115000"/>
                        </a:lnSpc>
                        <a:spcAft>
                          <a:spcPts val="0"/>
                        </a:spcAft>
                      </a:pPr>
                      <a:r>
                        <a:rPr lang="pl-PL" sz="1200">
                          <a:effectLst/>
                        </a:rPr>
                        <a:t>Zakup obligacji.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pl-PL" sz="12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pl-PL" sz="12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85109972"/>
                  </a:ext>
                </a:extLst>
              </a:tr>
            </a:tbl>
          </a:graphicData>
        </a:graphic>
      </p:graphicFrame>
    </p:spTree>
    <p:extLst>
      <p:ext uri="{BB962C8B-B14F-4D97-AF65-F5344CB8AC3E}">
        <p14:creationId xmlns:p14="http://schemas.microsoft.com/office/powerpoint/2010/main" val="70544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xmlns="" id="{3D92DCF3-9AFA-4048-9C10-DF9497DB63AA}"/>
              </a:ext>
            </a:extLst>
          </p:cNvPr>
          <p:cNvSpPr>
            <a:spLocks noGrp="1"/>
          </p:cNvSpPr>
          <p:nvPr>
            <p:ph type="body" sz="half" idx="2"/>
          </p:nvPr>
        </p:nvSpPr>
        <p:spPr>
          <a:xfrm>
            <a:off x="7941345" y="4362680"/>
            <a:ext cx="8825659" cy="2362200"/>
          </a:xfrm>
        </p:spPr>
        <p:txBody>
          <a:bodyPr>
            <a:normAutofit/>
          </a:bodyPr>
          <a:lstStyle/>
          <a:p>
            <a:r>
              <a:rPr lang="pl-PL" sz="3200" dirty="0"/>
              <a:t>Dziękuję za uwagę</a:t>
            </a:r>
          </a:p>
        </p:txBody>
      </p:sp>
    </p:spTree>
    <p:extLst>
      <p:ext uri="{BB962C8B-B14F-4D97-AF65-F5344CB8AC3E}">
        <p14:creationId xmlns:p14="http://schemas.microsoft.com/office/powerpoint/2010/main" val="703416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7257F19-5A07-4D44-A9D5-33C3B1F4FF57}"/>
              </a:ext>
            </a:extLst>
          </p:cNvPr>
          <p:cNvSpPr>
            <a:spLocks noGrp="1"/>
          </p:cNvSpPr>
          <p:nvPr>
            <p:ph type="title"/>
          </p:nvPr>
        </p:nvSpPr>
        <p:spPr/>
        <p:txBody>
          <a:bodyPr/>
          <a:lstStyle/>
          <a:p>
            <a:r>
              <a:rPr lang="pl-PL" dirty="0"/>
              <a:t>Krótko o Bankach Centralnych</a:t>
            </a:r>
          </a:p>
        </p:txBody>
      </p:sp>
      <p:sp>
        <p:nvSpPr>
          <p:cNvPr id="3" name="Symbol zastępczy zawartości 2">
            <a:extLst>
              <a:ext uri="{FF2B5EF4-FFF2-40B4-BE49-F238E27FC236}">
                <a16:creationId xmlns:a16="http://schemas.microsoft.com/office/drawing/2014/main" xmlns="" id="{32A48FE3-0A63-4BDC-BFE8-2FFA477122CA}"/>
              </a:ext>
            </a:extLst>
          </p:cNvPr>
          <p:cNvSpPr>
            <a:spLocks noGrp="1"/>
          </p:cNvSpPr>
          <p:nvPr>
            <p:ph idx="1"/>
          </p:nvPr>
        </p:nvSpPr>
        <p:spPr/>
        <p:txBody>
          <a:bodyPr/>
          <a:lstStyle/>
          <a:p>
            <a:r>
              <a:rPr lang="pl-PL" dirty="0"/>
              <a:t>Historia banków centralnych sięga XVII wieku. Upływ czasu spowodował znaczną ewolucję zarówno zadań, obowiązków, jak i instrumentów jakimi mogą się posługiwać banki centralne. Ale to co pozostało wspólne, to idea, która przemawia za ich funkcjonowaniem. Zarówno dla Riksbanku, czyli najstarszego banku centralnego na świecie, jak i współczesnych banków centralnych motywacją działania jest nie zysk, lecz efektywne kształtowanie rynku pieniężnego.</a:t>
            </a:r>
          </a:p>
        </p:txBody>
      </p:sp>
    </p:spTree>
    <p:extLst>
      <p:ext uri="{BB962C8B-B14F-4D97-AF65-F5344CB8AC3E}">
        <p14:creationId xmlns:p14="http://schemas.microsoft.com/office/powerpoint/2010/main" val="3125633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082AD96-B91D-4EEE-9B31-C954570D9D69}"/>
              </a:ext>
            </a:extLst>
          </p:cNvPr>
          <p:cNvSpPr>
            <a:spLocks noGrp="1"/>
          </p:cNvSpPr>
          <p:nvPr>
            <p:ph type="title"/>
          </p:nvPr>
        </p:nvSpPr>
        <p:spPr/>
        <p:txBody>
          <a:bodyPr/>
          <a:lstStyle/>
          <a:p>
            <a:r>
              <a:rPr lang="pl-PL" dirty="0"/>
              <a:t>Czym jest Bank Centralny?</a:t>
            </a:r>
          </a:p>
        </p:txBody>
      </p:sp>
      <p:sp>
        <p:nvSpPr>
          <p:cNvPr id="3" name="Symbol zastępczy zawartości 2">
            <a:extLst>
              <a:ext uri="{FF2B5EF4-FFF2-40B4-BE49-F238E27FC236}">
                <a16:creationId xmlns:a16="http://schemas.microsoft.com/office/drawing/2014/main" xmlns="" id="{AB2262DA-B6C2-4A01-B36A-1FE76B4FECCB}"/>
              </a:ext>
            </a:extLst>
          </p:cNvPr>
          <p:cNvSpPr>
            <a:spLocks noGrp="1"/>
          </p:cNvSpPr>
          <p:nvPr>
            <p:ph idx="1"/>
          </p:nvPr>
        </p:nvSpPr>
        <p:spPr/>
        <p:txBody>
          <a:bodyPr/>
          <a:lstStyle/>
          <a:p>
            <a:r>
              <a:rPr lang="pl-PL" b="1" dirty="0"/>
              <a:t>Bank centralny</a:t>
            </a:r>
            <a:r>
              <a:rPr lang="pl-PL" dirty="0"/>
              <a:t> ma kluczowe znaczenie w funkcjonowaniu każdego państwa. Odgrywa zasadniczą rolę w działaniu gospodarki i obrotu finansów. Instytucja ta odpowiada za prowadzenie polityki pieniężnej i kursowej w danym państwie.</a:t>
            </a:r>
            <a:r>
              <a:rPr lang="pl-PL" b="1" dirty="0"/>
              <a:t> </a:t>
            </a:r>
            <a:r>
              <a:rPr lang="pl-PL" dirty="0"/>
              <a:t>Pełni rolę zwierzchnika nad finansami kraju i skupia wokół siebie jego cały system bankowy. Skuteczne działanie tej instytucji zapewnia realizację głównych celów gospodarczych dobrze działającego państwa.</a:t>
            </a:r>
          </a:p>
          <a:p>
            <a:r>
              <a:rPr lang="pl-PL" b="1" dirty="0">
                <a:solidFill>
                  <a:schemeClr val="bg2">
                    <a:lumMod val="40000"/>
                    <a:lumOff val="60000"/>
                  </a:schemeClr>
                </a:solidFill>
              </a:rPr>
              <a:t>Bank centralny </a:t>
            </a:r>
            <a:r>
              <a:rPr lang="pl-PL" dirty="0"/>
              <a:t>jest instytucją, która posiada monopol kreacji pieniądza centralnego, niezbędnego bankom komercyjnym do normalnego funkcjonowania.</a:t>
            </a:r>
          </a:p>
        </p:txBody>
      </p:sp>
    </p:spTree>
    <p:extLst>
      <p:ext uri="{BB962C8B-B14F-4D97-AF65-F5344CB8AC3E}">
        <p14:creationId xmlns:p14="http://schemas.microsoft.com/office/powerpoint/2010/main" val="147603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15ADB9F-C416-4AE0-9A36-9F1DF18388BE}"/>
              </a:ext>
            </a:extLst>
          </p:cNvPr>
          <p:cNvSpPr>
            <a:spLocks noGrp="1"/>
          </p:cNvSpPr>
          <p:nvPr>
            <p:ph type="title"/>
          </p:nvPr>
        </p:nvSpPr>
        <p:spPr/>
        <p:txBody>
          <a:bodyPr/>
          <a:lstStyle/>
          <a:p>
            <a:r>
              <a:rPr lang="pl-PL" dirty="0"/>
              <a:t>Funkcje Banku Centralnego</a:t>
            </a:r>
          </a:p>
        </p:txBody>
      </p:sp>
      <p:sp>
        <p:nvSpPr>
          <p:cNvPr id="3" name="Symbol zastępczy zawartości 2">
            <a:extLst>
              <a:ext uri="{FF2B5EF4-FFF2-40B4-BE49-F238E27FC236}">
                <a16:creationId xmlns:a16="http://schemas.microsoft.com/office/drawing/2014/main" xmlns="" id="{4CF7D4BA-D695-400B-849C-5B3EA9170162}"/>
              </a:ext>
            </a:extLst>
          </p:cNvPr>
          <p:cNvSpPr>
            <a:spLocks noGrp="1"/>
          </p:cNvSpPr>
          <p:nvPr>
            <p:ph idx="1"/>
          </p:nvPr>
        </p:nvSpPr>
        <p:spPr>
          <a:xfrm>
            <a:off x="646111" y="1681793"/>
            <a:ext cx="8946541" cy="5545272"/>
          </a:xfrm>
        </p:spPr>
        <p:txBody>
          <a:bodyPr>
            <a:normAutofit/>
          </a:bodyPr>
          <a:lstStyle/>
          <a:p>
            <a:r>
              <a:rPr lang="pl-PL" dirty="0"/>
              <a:t>Jedną z najważniejszych i najczęściej wymienianych funkcji banków centralnych jest emisja pieniądza gotówkowego.</a:t>
            </a:r>
          </a:p>
          <a:p>
            <a:r>
              <a:rPr lang="pl-PL" dirty="0"/>
              <a:t>Bank centralny pełni rolę tzw. "banku banków”</a:t>
            </a:r>
            <a:r>
              <a:rPr lang="pl-PL" b="1" dirty="0"/>
              <a:t> </a:t>
            </a:r>
            <a:r>
              <a:rPr lang="pl-PL" dirty="0"/>
              <a:t>i oznacza to, że wszystkie pozostałe banki komercyjne są od niego zależne.</a:t>
            </a:r>
          </a:p>
          <a:p>
            <a:r>
              <a:rPr lang="pl-PL" dirty="0"/>
              <a:t>Bank centralny jako bank państwa odpowiada również za obsługę długu publicznego. W sytuacjach kryzysowych może udzielić również państwu kredytu — może on przybrać formę kredytu bezpośredniego lub skupu skarbowych papierów wartościowych. </a:t>
            </a:r>
          </a:p>
          <a:p>
            <a:r>
              <a:rPr lang="pl-PL" dirty="0"/>
              <a:t>Bank centralny pełni funkcje pożyczkodawcy ostatniej szansy (ostatniej instancji) – wspomaga pożyczkami banki i instytucje finansowe w sytuacji kryzysowej</a:t>
            </a:r>
          </a:p>
        </p:txBody>
      </p:sp>
    </p:spTree>
    <p:extLst>
      <p:ext uri="{BB962C8B-B14F-4D97-AF65-F5344CB8AC3E}">
        <p14:creationId xmlns:p14="http://schemas.microsoft.com/office/powerpoint/2010/main" val="84852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4DE19BE-9094-41B1-82A7-11563EB89388}"/>
              </a:ext>
            </a:extLst>
          </p:cNvPr>
          <p:cNvSpPr>
            <a:spLocks noGrp="1"/>
          </p:cNvSpPr>
          <p:nvPr>
            <p:ph type="title"/>
          </p:nvPr>
        </p:nvSpPr>
        <p:spPr/>
        <p:txBody>
          <a:bodyPr/>
          <a:lstStyle/>
          <a:p>
            <a:r>
              <a:rPr lang="pl-PL" dirty="0"/>
              <a:t>Wpływ banku na podaż pieniądza</a:t>
            </a:r>
            <a:br>
              <a:rPr lang="pl-PL" dirty="0"/>
            </a:br>
            <a:endParaRPr lang="pl-PL" dirty="0"/>
          </a:p>
        </p:txBody>
      </p:sp>
      <p:sp>
        <p:nvSpPr>
          <p:cNvPr id="3" name="Symbol zastępczy zawartości 2">
            <a:extLst>
              <a:ext uri="{FF2B5EF4-FFF2-40B4-BE49-F238E27FC236}">
                <a16:creationId xmlns:a16="http://schemas.microsoft.com/office/drawing/2014/main" xmlns="" id="{CBF52B55-3F12-4DB1-9339-EAB42CED9866}"/>
              </a:ext>
            </a:extLst>
          </p:cNvPr>
          <p:cNvSpPr>
            <a:spLocks noGrp="1"/>
          </p:cNvSpPr>
          <p:nvPr>
            <p:ph idx="1"/>
          </p:nvPr>
        </p:nvSpPr>
        <p:spPr/>
        <p:txBody>
          <a:bodyPr/>
          <a:lstStyle/>
          <a:p>
            <a:r>
              <a:rPr lang="pl-PL" dirty="0"/>
              <a:t>Jednym z głównych zadań Banku centralnego jest regulowanie podaży pieniądza poprzez operacje otwartego rynku (handel papierami wartościowymi) prowadzony pomiędzy bankiem centralnym a bankami komercyjnymi oraz innymi przedsiębiorcami), określanie poziomu podstawowych stóp procentowych i stopy rezerwy obowiązkowej. Oddziałuje to bezpośrednio na politykę kredytową banków komercyjnych. Bank centralny, kontrolując podaż pieniądza, określa również charakter swojej polityki pieniężnej. Zwiększanie ilości pieniędzy w obiegu określane jest w gospodarce jako ekspansywna polityka pieniężna, zmniejszanie natomiast — jako ta restrykcyjna.</a:t>
            </a:r>
          </a:p>
        </p:txBody>
      </p:sp>
    </p:spTree>
    <p:extLst>
      <p:ext uri="{BB962C8B-B14F-4D97-AF65-F5344CB8AC3E}">
        <p14:creationId xmlns:p14="http://schemas.microsoft.com/office/powerpoint/2010/main" val="3472363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83A230D-D626-4466-9A96-8717C834772D}"/>
              </a:ext>
            </a:extLst>
          </p:cNvPr>
          <p:cNvSpPr>
            <a:spLocks noGrp="1"/>
          </p:cNvSpPr>
          <p:nvPr>
            <p:ph type="title"/>
          </p:nvPr>
        </p:nvSpPr>
        <p:spPr>
          <a:xfrm>
            <a:off x="646111" y="143219"/>
            <a:ext cx="9404723" cy="1400530"/>
          </a:xfrm>
        </p:spPr>
        <p:txBody>
          <a:bodyPr/>
          <a:lstStyle/>
          <a:p>
            <a:r>
              <a:rPr lang="pl-PL" b="1" dirty="0"/>
              <a:t>Bank centralny w Polsce</a:t>
            </a:r>
            <a:br>
              <a:rPr lang="pl-PL" b="1" dirty="0"/>
            </a:br>
            <a:endParaRPr lang="pl-PL" dirty="0"/>
          </a:p>
        </p:txBody>
      </p:sp>
      <p:sp>
        <p:nvSpPr>
          <p:cNvPr id="3" name="Symbol zastępczy zawartości 2">
            <a:extLst>
              <a:ext uri="{FF2B5EF4-FFF2-40B4-BE49-F238E27FC236}">
                <a16:creationId xmlns:a16="http://schemas.microsoft.com/office/drawing/2014/main" xmlns="" id="{602494E2-A374-43C9-9169-ED88265CAE28}"/>
              </a:ext>
            </a:extLst>
          </p:cNvPr>
          <p:cNvSpPr>
            <a:spLocks noGrp="1"/>
          </p:cNvSpPr>
          <p:nvPr>
            <p:ph idx="1"/>
          </p:nvPr>
        </p:nvSpPr>
        <p:spPr>
          <a:xfrm>
            <a:off x="728738" y="936434"/>
            <a:ext cx="8946541" cy="5425807"/>
          </a:xfrm>
        </p:spPr>
        <p:txBody>
          <a:bodyPr>
            <a:normAutofit fontScale="47500" lnSpcReduction="20000"/>
          </a:bodyPr>
          <a:lstStyle/>
          <a:p>
            <a:r>
              <a:rPr lang="pl-PL" sz="2900" dirty="0"/>
              <a:t>Instytucją pełniącą w Polsce funkcję banku centralnego jest Narodowy Bank Polski z siedzibą w Warszawie. Jego zadania są określone i zapisane w Konstytucji Rzeczypospolitej Polskiej, ustawie o Narodowym Banku Polskim oraz ustawie Prawo bankowe.</a:t>
            </a:r>
          </a:p>
          <a:p>
            <a:r>
              <a:rPr lang="pl-PL" sz="2900" dirty="0"/>
              <a:t>Zadania i cele wymienione we wspomnianych aktach prawnych gwarantują Narodowemu Bankowi Polskiemu niezależność od innych organów państwa, w tym m.in. od rządu.</a:t>
            </a:r>
          </a:p>
          <a:p>
            <a:r>
              <a:rPr lang="pl-PL" sz="2900" dirty="0"/>
              <a:t>Narodowy Bank Polski składa się z trzech głównych organów: Prezesa NBP, Rady Polityki Pieniężnej oraz Zarządu NBP. Są one określone w ustawach. Prezes jest powoływany na 6-letnią kadencję przez sejm na wniosek prezydenta. Jest on przewodniczącym Rady Polityki Pieniężnej i Zarządu NBP.</a:t>
            </a:r>
          </a:p>
          <a:p>
            <a:r>
              <a:rPr lang="pl-PL" sz="2900" dirty="0"/>
              <a:t>Prezes NBP może uczestniczyć w obradach sejmu. Ma także obowiązek informowania i przedstawiania ewentualnych wyjaśnień przed sejmem i senatem, związanych z prowadzoną polityką pieniężną i ogólną działalnością NBP.</a:t>
            </a:r>
          </a:p>
          <a:p>
            <a:r>
              <a:rPr lang="pl-PL" sz="2900" dirty="0"/>
              <a:t>Prezes może piastować swoje stanowisko maksymalnie przez dwie kadencje. Jednocześnie podczas sprawowania urzędu nie może przynależeć do żadnej partii politycznej ani reprezentować jej interesów. Musi być apolityczny.</a:t>
            </a:r>
          </a:p>
          <a:p>
            <a:r>
              <a:rPr lang="pl-PL" sz="2900" dirty="0"/>
              <a:t>Rada Polityki Pieniężnej każdego roku ustala politykę pieniężną kraju, a następnie ją realizuje. To ona odpowiada za wysokość stóp procentowych, stosuje instrumenty operacji otwartego rynku i określa stopy rezerw obowiązkowych.</a:t>
            </a:r>
          </a:p>
          <a:p>
            <a:r>
              <a:rPr lang="pl-PL" sz="2900" dirty="0"/>
              <a:t>Zarząd NBP składa się natomiast z minimum 6, a maksymalnie 8 członków. Dwóch z nich pełni ponadto funkcję wiceprezesów, którzy są powoływani i odwoływani przez prezydenta na wniosek prezesa NBP.</a:t>
            </a:r>
          </a:p>
          <a:p>
            <a:r>
              <a:rPr lang="pl-PL" sz="2900" dirty="0"/>
              <a:t>Zarząd pełni przede wszystkim funkcję nadzorczą i oceniającą. Kontroluje operacje otwartego rynku i ocenia obieg pieniężny w kraju. Wydaje opinie na temat funkcjonowania systemu bankowego w Polsce. Zajmuje się też przygotowywaniem i rozpatrywaniem projektów uchwał kierowanych do Rady Polityki Pieniężnej.</a:t>
            </a:r>
          </a:p>
          <a:p>
            <a:endParaRPr lang="pl-PL" dirty="0"/>
          </a:p>
        </p:txBody>
      </p:sp>
    </p:spTree>
    <p:extLst>
      <p:ext uri="{BB962C8B-B14F-4D97-AF65-F5344CB8AC3E}">
        <p14:creationId xmlns:p14="http://schemas.microsoft.com/office/powerpoint/2010/main" val="3111887786"/>
      </p:ext>
    </p:extLst>
  </p:cSld>
  <p:clrMapOvr>
    <a:masterClrMapping/>
  </p:clrMapOvr>
  <p:transition xmlns:p14="http://schemas.microsoft.com/office/powerpoint/2010/mai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3030EC5-373A-4F43-8B81-0FB15F96DBFE}"/>
              </a:ext>
            </a:extLst>
          </p:cNvPr>
          <p:cNvSpPr>
            <a:spLocks noGrp="1"/>
          </p:cNvSpPr>
          <p:nvPr>
            <p:ph type="title"/>
          </p:nvPr>
        </p:nvSpPr>
        <p:spPr/>
        <p:txBody>
          <a:bodyPr/>
          <a:lstStyle/>
          <a:p>
            <a:r>
              <a:rPr lang="pl-PL" dirty="0"/>
              <a:t>Bank centralny kreuje dwa rodzaje pieniądza</a:t>
            </a:r>
          </a:p>
        </p:txBody>
      </p:sp>
      <p:sp>
        <p:nvSpPr>
          <p:cNvPr id="3" name="Symbol zastępczy zawartości 2">
            <a:extLst>
              <a:ext uri="{FF2B5EF4-FFF2-40B4-BE49-F238E27FC236}">
                <a16:creationId xmlns:a16="http://schemas.microsoft.com/office/drawing/2014/main" xmlns="" id="{630EB036-ABBE-47C3-BDD4-37E39EC71627}"/>
              </a:ext>
            </a:extLst>
          </p:cNvPr>
          <p:cNvSpPr>
            <a:spLocks noGrp="1"/>
          </p:cNvSpPr>
          <p:nvPr>
            <p:ph idx="1"/>
          </p:nvPr>
        </p:nvSpPr>
        <p:spPr/>
        <p:txBody>
          <a:bodyPr/>
          <a:lstStyle/>
          <a:p>
            <a:r>
              <a:rPr lang="pl-PL" b="1" dirty="0"/>
              <a:t>centralny pieniądz gotówkowy </a:t>
            </a:r>
            <a:r>
              <a:rPr lang="pl-PL" dirty="0"/>
              <a:t>– charakteryzujący się absolutną płynnością, obsługuje sferę konsumpcyjną i dochodową, jako "środek płatniczy” – ma możliwość zwalniania z zobowiązań</a:t>
            </a:r>
          </a:p>
          <a:p>
            <a:r>
              <a:rPr lang="pl-PL" b="1" dirty="0"/>
              <a:t>Pieniądz bezgotówkowy, wkładowy (</a:t>
            </a:r>
            <a:r>
              <a:rPr lang="pl-PL" b="1" dirty="0" err="1"/>
              <a:t>żyrowy</a:t>
            </a:r>
            <a:r>
              <a:rPr lang="pl-PL" b="1" dirty="0"/>
              <a:t>) </a:t>
            </a:r>
            <a:r>
              <a:rPr lang="pl-PL" dirty="0"/>
              <a:t>- pełniący funkcję centralnego pieniądza rezerwowego, występuje wyłącznie w formie zapisów na bankowych rachunkach depozytowych</a:t>
            </a:r>
          </a:p>
          <a:p>
            <a:endParaRPr lang="pl-PL" dirty="0"/>
          </a:p>
        </p:txBody>
      </p:sp>
    </p:spTree>
    <p:extLst>
      <p:ext uri="{BB962C8B-B14F-4D97-AF65-F5344CB8AC3E}">
        <p14:creationId xmlns:p14="http://schemas.microsoft.com/office/powerpoint/2010/main" val="1260576829"/>
      </p:ext>
    </p:extLst>
  </p:cSld>
  <p:clrMapOvr>
    <a:masterClrMapping/>
  </p:clrMapOvr>
  <p:transition xmlns:p14="http://schemas.microsoft.com/office/powerpoint/2010/mai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68DFA5C-A5DD-4308-A67B-CCAA8957E8E7}"/>
              </a:ext>
            </a:extLst>
          </p:cNvPr>
          <p:cNvSpPr>
            <a:spLocks noGrp="1"/>
          </p:cNvSpPr>
          <p:nvPr>
            <p:ph type="title"/>
          </p:nvPr>
        </p:nvSpPr>
        <p:spPr/>
        <p:txBody>
          <a:bodyPr/>
          <a:lstStyle/>
          <a:p>
            <a:r>
              <a:rPr lang="pl-PL" dirty="0"/>
              <a:t>Autonomia Banku centralnego</a:t>
            </a:r>
          </a:p>
        </p:txBody>
      </p:sp>
      <p:sp>
        <p:nvSpPr>
          <p:cNvPr id="3" name="Symbol zastępczy zawartości 2">
            <a:extLst>
              <a:ext uri="{FF2B5EF4-FFF2-40B4-BE49-F238E27FC236}">
                <a16:creationId xmlns:a16="http://schemas.microsoft.com/office/drawing/2014/main" xmlns="" id="{290B82FF-8F34-47CC-B33D-E3E530BD3A4A}"/>
              </a:ext>
            </a:extLst>
          </p:cNvPr>
          <p:cNvSpPr>
            <a:spLocks noGrp="1"/>
          </p:cNvSpPr>
          <p:nvPr>
            <p:ph idx="1"/>
          </p:nvPr>
        </p:nvSpPr>
        <p:spPr>
          <a:xfrm>
            <a:off x="739756" y="1432193"/>
            <a:ext cx="8946541" cy="5244029"/>
          </a:xfrm>
        </p:spPr>
        <p:txBody>
          <a:bodyPr>
            <a:normAutofit/>
          </a:bodyPr>
          <a:lstStyle/>
          <a:p>
            <a:r>
              <a:rPr lang="pl-PL" b="1" dirty="0"/>
              <a:t>instytucjonalną</a:t>
            </a:r>
            <a:r>
              <a:rPr lang="pl-PL" dirty="0"/>
              <a:t> – polega na zakazie przyjmowania sugestii, instrukcji osób trzecich, które dotyczą zadań nałożonych przez przepisy traktatowe oraz statut banku</a:t>
            </a:r>
          </a:p>
          <a:p>
            <a:r>
              <a:rPr lang="pl-PL" b="1" dirty="0">
                <a:solidFill>
                  <a:schemeClr val="bg2">
                    <a:lumMod val="40000"/>
                    <a:lumOff val="60000"/>
                  </a:schemeClr>
                </a:solidFill>
              </a:rPr>
              <a:t>finansową</a:t>
            </a:r>
            <a:r>
              <a:rPr lang="pl-PL" dirty="0"/>
              <a:t> – odnosi się do trwałego określenia zasad tworzenia i podziału funduszy banku, wyklucza możliwość wywierania "nacisku” na decyzje banku dotyczące kwestii finansowych</a:t>
            </a:r>
          </a:p>
          <a:p>
            <a:r>
              <a:rPr lang="pl-PL" b="1" dirty="0"/>
              <a:t>personalną</a:t>
            </a:r>
            <a:r>
              <a:rPr lang="pl-PL" dirty="0"/>
              <a:t> – dotyczy głównie powoływania i odwoływania członków kierownictwa banku, a także zapewnienie im odpowiednio długiej kadencji, ważną rolę odgrywa tutaj respektowanie wymienionej wyżej zasady</a:t>
            </a:r>
          </a:p>
          <a:p>
            <a:r>
              <a:rPr lang="pl-PL" b="1" dirty="0">
                <a:solidFill>
                  <a:schemeClr val="bg2">
                    <a:lumMod val="40000"/>
                    <a:lumOff val="60000"/>
                  </a:schemeClr>
                </a:solidFill>
              </a:rPr>
              <a:t>funkcjonalną</a:t>
            </a:r>
            <a:r>
              <a:rPr lang="pl-PL" dirty="0"/>
              <a:t> – uprawnienie i zdolność banku centralnego do kształtowania polityki pieniężnej, odnosi się także do samodzielnego podejmowania decyzji w wypełnianiu pozostałych funkcji statusowych</a:t>
            </a:r>
          </a:p>
          <a:p>
            <a:endParaRPr lang="pl-PL" dirty="0"/>
          </a:p>
        </p:txBody>
      </p:sp>
    </p:spTree>
    <p:extLst>
      <p:ext uri="{BB962C8B-B14F-4D97-AF65-F5344CB8AC3E}">
        <p14:creationId xmlns:p14="http://schemas.microsoft.com/office/powerpoint/2010/main" val="39211458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4369150-2BDB-4145-8705-3F8259214BC9}"/>
              </a:ext>
            </a:extLst>
          </p:cNvPr>
          <p:cNvSpPr>
            <a:spLocks noGrp="1"/>
          </p:cNvSpPr>
          <p:nvPr>
            <p:ph type="title"/>
          </p:nvPr>
        </p:nvSpPr>
        <p:spPr/>
        <p:txBody>
          <a:bodyPr/>
          <a:lstStyle/>
          <a:p>
            <a:r>
              <a:rPr lang="pl-PL" dirty="0"/>
              <a:t>Instrumenty polityki pieniężnej stosowane przez bank centralny</a:t>
            </a:r>
            <a:br>
              <a:rPr lang="pl-PL" dirty="0"/>
            </a:br>
            <a:endParaRPr lang="pl-PL" dirty="0"/>
          </a:p>
        </p:txBody>
      </p:sp>
      <p:sp>
        <p:nvSpPr>
          <p:cNvPr id="3" name="Symbol zastępczy zawartości 2">
            <a:extLst>
              <a:ext uri="{FF2B5EF4-FFF2-40B4-BE49-F238E27FC236}">
                <a16:creationId xmlns:a16="http://schemas.microsoft.com/office/drawing/2014/main" xmlns="" id="{90AD8AE4-BFFB-4274-BCE8-40AE2024CD79}"/>
              </a:ext>
            </a:extLst>
          </p:cNvPr>
          <p:cNvSpPr>
            <a:spLocks noGrp="1"/>
          </p:cNvSpPr>
          <p:nvPr>
            <p:ph idx="1"/>
          </p:nvPr>
        </p:nvSpPr>
        <p:spPr>
          <a:xfrm>
            <a:off x="916026" y="1892147"/>
            <a:ext cx="8946541" cy="4965853"/>
          </a:xfrm>
        </p:spPr>
        <p:txBody>
          <a:bodyPr>
            <a:normAutofit fontScale="85000" lnSpcReduction="10000"/>
          </a:bodyPr>
          <a:lstStyle/>
          <a:p>
            <a:r>
              <a:rPr lang="pl-PL" b="1" dirty="0">
                <a:solidFill>
                  <a:schemeClr val="bg2">
                    <a:lumMod val="40000"/>
                    <a:lumOff val="60000"/>
                  </a:schemeClr>
                </a:solidFill>
              </a:rPr>
              <a:t>Stopa rezerw obowiązkowych</a:t>
            </a:r>
            <a:r>
              <a:rPr lang="pl-PL" dirty="0"/>
              <a:t> – banki komercyjne mają obowiązek utrzymywania minimalnych rezerw gotówkowych ustalonych przez bank centralny. Ma to na celu zapobieganie nadmiernej ekspansji kredytowej lub stymulowanie akcji kredytowej banków w zależności od potrzeb gospodarki. Gdy zasób gotówki spadnie poniżej wymaganego poziomu, wymusza to na bankach natychmiastowe pożyczenie brakującej kwoty - przeważnie od banku centralnego.</a:t>
            </a:r>
          </a:p>
          <a:p>
            <a:r>
              <a:rPr lang="pl-PL" b="1" dirty="0">
                <a:solidFill>
                  <a:schemeClr val="bg2">
                    <a:lumMod val="40000"/>
                    <a:lumOff val="60000"/>
                  </a:schemeClr>
                </a:solidFill>
              </a:rPr>
              <a:t>Operacje otwartego rynku</a:t>
            </a:r>
            <a:r>
              <a:rPr lang="pl-PL" dirty="0"/>
              <a:t> – wpływają na wielkość bazy monetarnej pod wpływem zakupu bądź sprzedaży papierów wartościowych, w szczególności krótkoterminowych bonów pieniężnych, przez bank centralny na otwartym rynku. Można je podzielić na: podstawowe, dostrajające i strukturalne. Operacje otwartego rynku mają doprowadzić do zrównoważenia popytu i podaży środków banków komercyjnych trzymanych w banku centralnym.</a:t>
            </a:r>
          </a:p>
          <a:p>
            <a:r>
              <a:rPr lang="pl-PL" b="1" dirty="0">
                <a:solidFill>
                  <a:schemeClr val="bg2">
                    <a:lumMod val="40000"/>
                    <a:lumOff val="60000"/>
                  </a:schemeClr>
                </a:solidFill>
              </a:rPr>
              <a:t>Operacje depozytowo-kredytowe</a:t>
            </a:r>
            <a:r>
              <a:rPr lang="pl-PL" dirty="0"/>
              <a:t> – stosowane w celu łagodzeniu wahań stóp procentowych na rynku międzybankowym, które powstają na skutek operacji otwartego rynku. Do operacji tych zaliczamy kredyt lombardowy oraz lokaty terminowe banków w NBP (depozyt na koniec dnia). Są prowadzone przez banki komercyjne, wpływają na wysokość stóp procentowych na rynku pieniężnym. Stosowana jest w nich stopa depozytowa.</a:t>
            </a:r>
          </a:p>
          <a:p>
            <a:endParaRPr lang="pl-PL" dirty="0"/>
          </a:p>
        </p:txBody>
      </p:sp>
    </p:spTree>
    <p:extLst>
      <p:ext uri="{BB962C8B-B14F-4D97-AF65-F5344CB8AC3E}">
        <p14:creationId xmlns:p14="http://schemas.microsoft.com/office/powerpoint/2010/main" val="29294880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159</TotalTime>
  <Words>883</Words>
  <Application>Microsoft Macintosh PowerPoint</Application>
  <PresentationFormat>Niestandardowy</PresentationFormat>
  <Paragraphs>94</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Jon</vt:lpstr>
      <vt:lpstr>Bank Centralny</vt:lpstr>
      <vt:lpstr>Krótko o Bankach Centralnych</vt:lpstr>
      <vt:lpstr>Czym jest Bank Centralny?</vt:lpstr>
      <vt:lpstr>Funkcje Banku Centralnego</vt:lpstr>
      <vt:lpstr>Wpływ banku na podaż pieniądza </vt:lpstr>
      <vt:lpstr>Bank centralny w Polsce </vt:lpstr>
      <vt:lpstr>Bank centralny kreuje dwa rodzaje pieniądza</vt:lpstr>
      <vt:lpstr>Autonomia Banku centralnego</vt:lpstr>
      <vt:lpstr>Instrumenty polityki pieniężnej stosowane przez bank centralny </vt:lpstr>
      <vt:lpstr>System płatniczy</vt:lpstr>
      <vt:lpstr>Stabilność systemu finansowego</vt:lpstr>
      <vt:lpstr>Najważniejsze banki centralne na świecie </vt:lpstr>
      <vt:lpstr>Najstarsze banki na świecie</vt:lpstr>
      <vt:lpstr>Platmynty</vt:lpstr>
      <vt:lpstr>Historia banknotów na świecie</vt:lpstr>
      <vt:lpstr>NBP a podaż pieniądza w gospodarce</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Centralny</dc:title>
  <dc:creator>Wiktor Kubas</dc:creator>
  <cp:lastModifiedBy>Beata</cp:lastModifiedBy>
  <cp:revision>22</cp:revision>
  <dcterms:created xsi:type="dcterms:W3CDTF">2021-03-24T17:28:56Z</dcterms:created>
  <dcterms:modified xsi:type="dcterms:W3CDTF">2021-04-24T05:38:36Z</dcterms:modified>
</cp:coreProperties>
</file>