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2" r:id="rId5"/>
    <p:sldId id="266" r:id="rId6"/>
    <p:sldId id="260" r:id="rId7"/>
    <p:sldId id="258" r:id="rId8"/>
    <p:sldId id="261" r:id="rId9"/>
    <p:sldId id="259" r:id="rId10"/>
    <p:sldId id="263" r:id="rId11"/>
    <p:sldId id="265" r:id="rId12"/>
    <p:sldId id="264" r:id="rId13"/>
    <p:sldId id="267" r:id="rId14"/>
    <p:sldId id="270" r:id="rId15"/>
    <p:sldId id="268" r:id="rId16"/>
    <p:sldId id="269" r:id="rId17"/>
    <p:sldId id="274" r:id="rId18"/>
    <p:sldId id="275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2197-2C54-49BD-867B-309C45357789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A281-27AE-4C56-A195-E13CF6C34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IEDRO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42" y="0"/>
            <a:ext cx="917354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2285992"/>
            <a:ext cx="8229600" cy="1797040"/>
          </a:xfrm>
        </p:spPr>
        <p:txBody>
          <a:bodyPr/>
          <a:lstStyle/>
          <a:p>
            <a:r>
              <a:rPr lang="pl-PL" b="1" dirty="0"/>
              <a:t>O BIEDRONCE</a:t>
            </a:r>
            <a:br>
              <a:rPr lang="pl-PL" b="1" dirty="0"/>
            </a:br>
            <a:r>
              <a:rPr lang="pl-PL" sz="3200" b="1" dirty="0"/>
              <a:t>słów kilka…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1142976" y="1071546"/>
            <a:ext cx="6786610" cy="47863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>
                <a:solidFill>
                  <a:schemeClr val="tx1"/>
                </a:solidFill>
              </a:rPr>
              <a:t>CZĘŚĆ 2</a:t>
            </a:r>
          </a:p>
          <a:p>
            <a:pPr algn="ctr"/>
            <a:r>
              <a:rPr lang="pl-PL" sz="5400" b="1" dirty="0">
                <a:solidFill>
                  <a:schemeClr val="tx1"/>
                </a:solidFill>
              </a:rPr>
              <a:t>ZADANIA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Policz biedronki.</a:t>
            </a:r>
            <a:br>
              <a:rPr lang="pl-PL" b="1" dirty="0"/>
            </a:br>
            <a:r>
              <a:rPr lang="pl-PL" b="1" dirty="0"/>
              <a:t>Powiedz ile ich jest?</a:t>
            </a:r>
          </a:p>
        </p:txBody>
      </p:sp>
      <p:pic>
        <p:nvPicPr>
          <p:cNvPr id="4098" name="Picture 2" descr="C:\Users\andrzej\AppData\Local\Microsoft\Windows\INetCache\IE\MPY2RCZJ\ladybird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1068263" cy="776716"/>
          </a:xfrm>
          <a:prstGeom prst="rect">
            <a:avLst/>
          </a:prstGeom>
          <a:noFill/>
        </p:spPr>
      </p:pic>
      <p:pic>
        <p:nvPicPr>
          <p:cNvPr id="4099" name="Picture 3" descr="C:\Users\andrzej\AppData\Local\Microsoft\Windows\INetCache\IE\7YF7DOQE\140680073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162" y="2856747"/>
            <a:ext cx="1617675" cy="1144505"/>
          </a:xfrm>
          <a:prstGeom prst="rect">
            <a:avLst/>
          </a:prstGeom>
          <a:noFill/>
        </p:spPr>
      </p:pic>
      <p:pic>
        <p:nvPicPr>
          <p:cNvPr id="4100" name="Picture 4" descr="C:\Users\andrzej\AppData\Local\Microsoft\Windows\INetCache\IE\7YF7DOQE\140680073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162" y="2856747"/>
            <a:ext cx="1617675" cy="1144505"/>
          </a:xfrm>
          <a:prstGeom prst="rect">
            <a:avLst/>
          </a:prstGeom>
          <a:noFill/>
        </p:spPr>
      </p:pic>
      <p:pic>
        <p:nvPicPr>
          <p:cNvPr id="4101" name="Picture 5" descr="C:\Users\andrzej\AppData\Local\Microsoft\Windows\INetCache\IE\7YF7DOQE\140680073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162" y="2856747"/>
            <a:ext cx="1617675" cy="1144505"/>
          </a:xfrm>
          <a:prstGeom prst="rect">
            <a:avLst/>
          </a:prstGeom>
          <a:noFill/>
        </p:spPr>
      </p:pic>
      <p:pic>
        <p:nvPicPr>
          <p:cNvPr id="8" name="Picture 5" descr="C:\Users\andrzej\AppData\Local\Microsoft\Windows\INetCache\IE\7YF7DOQE\140680073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1617675" cy="1144505"/>
          </a:xfrm>
          <a:prstGeom prst="rect">
            <a:avLst/>
          </a:prstGeom>
          <a:noFill/>
        </p:spPr>
      </p:pic>
      <p:pic>
        <p:nvPicPr>
          <p:cNvPr id="9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357826"/>
            <a:ext cx="1068263" cy="776716"/>
          </a:xfrm>
          <a:prstGeom prst="rect">
            <a:avLst/>
          </a:prstGeom>
          <a:noFill/>
        </p:spPr>
      </p:pic>
      <p:pic>
        <p:nvPicPr>
          <p:cNvPr id="10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00240"/>
            <a:ext cx="1068263" cy="776716"/>
          </a:xfrm>
          <a:prstGeom prst="rect">
            <a:avLst/>
          </a:prstGeom>
          <a:noFill/>
        </p:spPr>
      </p:pic>
      <p:pic>
        <p:nvPicPr>
          <p:cNvPr id="11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00438"/>
            <a:ext cx="1068263" cy="776716"/>
          </a:xfrm>
          <a:prstGeom prst="rect">
            <a:avLst/>
          </a:prstGeom>
          <a:noFill/>
        </p:spPr>
      </p:pic>
      <p:pic>
        <p:nvPicPr>
          <p:cNvPr id="12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214554"/>
            <a:ext cx="1068263" cy="776716"/>
          </a:xfrm>
          <a:prstGeom prst="rect">
            <a:avLst/>
          </a:prstGeom>
          <a:noFill/>
        </p:spPr>
      </p:pic>
      <p:pic>
        <p:nvPicPr>
          <p:cNvPr id="13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1068263" cy="776716"/>
          </a:xfrm>
          <a:prstGeom prst="rect">
            <a:avLst/>
          </a:prstGeom>
          <a:noFill/>
        </p:spPr>
      </p:pic>
      <p:pic>
        <p:nvPicPr>
          <p:cNvPr id="14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86454"/>
            <a:ext cx="1068263" cy="776716"/>
          </a:xfrm>
          <a:prstGeom prst="rect">
            <a:avLst/>
          </a:prstGeom>
          <a:noFill/>
        </p:spPr>
      </p:pic>
      <p:pic>
        <p:nvPicPr>
          <p:cNvPr id="4103" name="Picture 7" descr="C:\Users\andrzej\AppData\Local\Microsoft\Windows\INetCache\IE\XIGMSYXM\28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14949"/>
            <a:ext cx="1945153" cy="1322477"/>
          </a:xfrm>
          <a:prstGeom prst="rect">
            <a:avLst/>
          </a:prstGeom>
          <a:noFill/>
        </p:spPr>
      </p:pic>
      <p:pic>
        <p:nvPicPr>
          <p:cNvPr id="1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143380"/>
            <a:ext cx="1068263" cy="776716"/>
          </a:xfrm>
          <a:prstGeom prst="rect">
            <a:avLst/>
          </a:prstGeom>
          <a:noFill/>
        </p:spPr>
      </p:pic>
      <p:pic>
        <p:nvPicPr>
          <p:cNvPr id="18" name="Picture 7" descr="C:\Users\andrzej\AppData\Local\Microsoft\Windows\INetCache\IE\XIGMSYXM\28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072074"/>
            <a:ext cx="1945153" cy="1322477"/>
          </a:xfrm>
          <a:prstGeom prst="rect">
            <a:avLst/>
          </a:prstGeom>
          <a:noFill/>
        </p:spPr>
      </p:pic>
      <p:pic>
        <p:nvPicPr>
          <p:cNvPr id="19" name="Picture 7" descr="C:\Users\andrzej\AppData\Local\Microsoft\Windows\INetCache\IE\XIGMSYXM\28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143248"/>
            <a:ext cx="1945153" cy="1322477"/>
          </a:xfrm>
          <a:prstGeom prst="rect">
            <a:avLst/>
          </a:prstGeom>
          <a:noFill/>
        </p:spPr>
      </p:pic>
      <p:pic>
        <p:nvPicPr>
          <p:cNvPr id="20" name="Picture 7" descr="C:\Users\andrzej\AppData\Local\Microsoft\Windows\INetCache\IE\XIGMSYXM\28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929066"/>
            <a:ext cx="1945153" cy="1322477"/>
          </a:xfrm>
          <a:prstGeom prst="rect">
            <a:avLst/>
          </a:prstGeom>
          <a:noFill/>
        </p:spPr>
      </p:pic>
      <p:pic>
        <p:nvPicPr>
          <p:cNvPr id="21" name="Picture 7" descr="C:\Users\andrzej\AppData\Local\Microsoft\Windows\INetCache\IE\XIGMSYXM\28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285992"/>
            <a:ext cx="1945153" cy="1322477"/>
          </a:xfrm>
          <a:prstGeom prst="rect">
            <a:avLst/>
          </a:prstGeom>
          <a:noFill/>
        </p:spPr>
      </p:pic>
      <p:pic>
        <p:nvPicPr>
          <p:cNvPr id="22" name="Picture 7" descr="C:\Users\andrzej\AppData\Local\Microsoft\Windows\INetCache\IE\XIGMSYXM\28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1945153" cy="1322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Policz  biedronki.</a:t>
            </a:r>
            <a:br>
              <a:rPr lang="pl-PL" b="1" dirty="0"/>
            </a:br>
            <a:r>
              <a:rPr lang="pl-PL" b="1" dirty="0"/>
              <a:t>Ile ich jest?</a:t>
            </a:r>
          </a:p>
        </p:txBody>
      </p:sp>
      <p:pic>
        <p:nvPicPr>
          <p:cNvPr id="3074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2071701" cy="1506299"/>
          </a:xfrm>
          <a:prstGeom prst="rect">
            <a:avLst/>
          </a:prstGeom>
          <a:noFill/>
        </p:spPr>
      </p:pic>
      <p:pic>
        <p:nvPicPr>
          <p:cNvPr id="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857364"/>
            <a:ext cx="2071701" cy="1506299"/>
          </a:xfrm>
          <a:prstGeom prst="rect">
            <a:avLst/>
          </a:prstGeom>
          <a:noFill/>
        </p:spPr>
      </p:pic>
      <p:pic>
        <p:nvPicPr>
          <p:cNvPr id="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636"/>
            <a:ext cx="2071701" cy="1506299"/>
          </a:xfrm>
          <a:prstGeom prst="rect">
            <a:avLst/>
          </a:prstGeom>
          <a:noFill/>
        </p:spPr>
      </p:pic>
      <p:pic>
        <p:nvPicPr>
          <p:cNvPr id="8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429132"/>
            <a:ext cx="2071701" cy="1506299"/>
          </a:xfrm>
          <a:prstGeom prst="rect">
            <a:avLst/>
          </a:prstGeom>
          <a:noFill/>
        </p:spPr>
      </p:pic>
      <p:pic>
        <p:nvPicPr>
          <p:cNvPr id="10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357562"/>
            <a:ext cx="2071701" cy="1506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Policz biedronki.</a:t>
            </a:r>
            <a:br>
              <a:rPr lang="pl-PL" b="1" dirty="0"/>
            </a:br>
            <a:r>
              <a:rPr lang="pl-PL" b="1" dirty="0"/>
              <a:t>Ile ich jest?</a:t>
            </a:r>
          </a:p>
        </p:txBody>
      </p:sp>
      <p:pic>
        <p:nvPicPr>
          <p:cNvPr id="5122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1713165" cy="1245614"/>
          </a:xfrm>
          <a:prstGeom prst="rect">
            <a:avLst/>
          </a:prstGeom>
          <a:noFill/>
        </p:spPr>
      </p:pic>
      <p:pic>
        <p:nvPicPr>
          <p:cNvPr id="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1713165" cy="1245614"/>
          </a:xfrm>
          <a:prstGeom prst="rect">
            <a:avLst/>
          </a:prstGeom>
          <a:noFill/>
        </p:spPr>
      </p:pic>
      <p:pic>
        <p:nvPicPr>
          <p:cNvPr id="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714752"/>
            <a:ext cx="1713165" cy="1245614"/>
          </a:xfrm>
          <a:prstGeom prst="rect">
            <a:avLst/>
          </a:prstGeom>
          <a:noFill/>
        </p:spPr>
      </p:pic>
      <p:pic>
        <p:nvPicPr>
          <p:cNvPr id="8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429000"/>
            <a:ext cx="1713165" cy="1245614"/>
          </a:xfrm>
          <a:prstGeom prst="rect">
            <a:avLst/>
          </a:prstGeom>
          <a:noFill/>
        </p:spPr>
      </p:pic>
      <p:pic>
        <p:nvPicPr>
          <p:cNvPr id="9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86124"/>
            <a:ext cx="1713165" cy="1245614"/>
          </a:xfrm>
          <a:prstGeom prst="rect">
            <a:avLst/>
          </a:prstGeom>
          <a:noFill/>
        </p:spPr>
      </p:pic>
      <p:pic>
        <p:nvPicPr>
          <p:cNvPr id="10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636"/>
            <a:ext cx="1713165" cy="1245614"/>
          </a:xfrm>
          <a:prstGeom prst="rect">
            <a:avLst/>
          </a:prstGeom>
          <a:noFill/>
        </p:spPr>
      </p:pic>
      <p:pic>
        <p:nvPicPr>
          <p:cNvPr id="12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00240"/>
            <a:ext cx="1713165" cy="1245614"/>
          </a:xfrm>
          <a:prstGeom prst="rect">
            <a:avLst/>
          </a:prstGeom>
          <a:noFill/>
        </p:spPr>
      </p:pic>
      <p:pic>
        <p:nvPicPr>
          <p:cNvPr id="13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1713165" cy="1245614"/>
          </a:xfrm>
          <a:prstGeom prst="rect">
            <a:avLst/>
          </a:prstGeom>
          <a:noFill/>
        </p:spPr>
      </p:pic>
      <p:pic>
        <p:nvPicPr>
          <p:cNvPr id="14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429264"/>
            <a:ext cx="1713165" cy="1245614"/>
          </a:xfrm>
          <a:prstGeom prst="rect">
            <a:avLst/>
          </a:prstGeom>
          <a:noFill/>
        </p:spPr>
      </p:pic>
      <p:pic>
        <p:nvPicPr>
          <p:cNvPr id="1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286388"/>
            <a:ext cx="1713165" cy="1245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Policz biedronki duże, a potem małe?</a:t>
            </a:r>
            <a:br>
              <a:rPr lang="pl-PL" sz="3200" b="1" dirty="0"/>
            </a:br>
            <a:r>
              <a:rPr lang="pl-PL" sz="3200" b="1" dirty="0"/>
              <a:t>Ile jest dużych? Ile jest małych?</a:t>
            </a:r>
          </a:p>
        </p:txBody>
      </p:sp>
      <p:pic>
        <p:nvPicPr>
          <p:cNvPr id="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071701" cy="1506299"/>
          </a:xfrm>
          <a:prstGeom prst="rect">
            <a:avLst/>
          </a:prstGeom>
          <a:noFill/>
        </p:spPr>
      </p:pic>
      <p:pic>
        <p:nvPicPr>
          <p:cNvPr id="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86124"/>
            <a:ext cx="2071701" cy="1506299"/>
          </a:xfrm>
          <a:prstGeom prst="rect">
            <a:avLst/>
          </a:prstGeom>
          <a:noFill/>
        </p:spPr>
      </p:pic>
      <p:pic>
        <p:nvPicPr>
          <p:cNvPr id="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571612"/>
            <a:ext cx="2071701" cy="1506299"/>
          </a:xfrm>
          <a:prstGeom prst="rect">
            <a:avLst/>
          </a:prstGeom>
          <a:noFill/>
        </p:spPr>
      </p:pic>
      <p:pic>
        <p:nvPicPr>
          <p:cNvPr id="8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214950"/>
            <a:ext cx="2071701" cy="1506299"/>
          </a:xfrm>
          <a:prstGeom prst="rect">
            <a:avLst/>
          </a:prstGeom>
          <a:noFill/>
        </p:spPr>
      </p:pic>
      <p:pic>
        <p:nvPicPr>
          <p:cNvPr id="9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51701"/>
            <a:ext cx="2071701" cy="1506299"/>
          </a:xfrm>
          <a:prstGeom prst="rect">
            <a:avLst/>
          </a:prstGeom>
          <a:noFill/>
        </p:spPr>
      </p:pic>
      <p:pic>
        <p:nvPicPr>
          <p:cNvPr id="10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357562"/>
            <a:ext cx="2071701" cy="1506299"/>
          </a:xfrm>
          <a:prstGeom prst="rect">
            <a:avLst/>
          </a:prstGeom>
          <a:noFill/>
        </p:spPr>
      </p:pic>
      <p:pic>
        <p:nvPicPr>
          <p:cNvPr id="11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14488"/>
            <a:ext cx="1285884" cy="934945"/>
          </a:xfrm>
          <a:prstGeom prst="rect">
            <a:avLst/>
          </a:prstGeom>
          <a:noFill/>
        </p:spPr>
      </p:pic>
      <p:pic>
        <p:nvPicPr>
          <p:cNvPr id="13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1285884" cy="934945"/>
          </a:xfrm>
          <a:prstGeom prst="rect">
            <a:avLst/>
          </a:prstGeom>
          <a:noFill/>
        </p:spPr>
      </p:pic>
      <p:pic>
        <p:nvPicPr>
          <p:cNvPr id="14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72074"/>
            <a:ext cx="2071701" cy="1506299"/>
          </a:xfrm>
          <a:prstGeom prst="rect">
            <a:avLst/>
          </a:prstGeom>
          <a:noFill/>
        </p:spPr>
      </p:pic>
      <p:pic>
        <p:nvPicPr>
          <p:cNvPr id="1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1285884" cy="934945"/>
          </a:xfrm>
          <a:prstGeom prst="rect">
            <a:avLst/>
          </a:prstGeom>
          <a:noFill/>
        </p:spPr>
      </p:pic>
      <p:pic>
        <p:nvPicPr>
          <p:cNvPr id="1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1285884" cy="934945"/>
          </a:xfrm>
          <a:prstGeom prst="rect">
            <a:avLst/>
          </a:prstGeom>
          <a:noFill/>
        </p:spPr>
      </p:pic>
      <p:pic>
        <p:nvPicPr>
          <p:cNvPr id="1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1285884" cy="934945"/>
          </a:xfrm>
          <a:prstGeom prst="rect">
            <a:avLst/>
          </a:prstGeom>
          <a:noFill/>
        </p:spPr>
      </p:pic>
      <p:pic>
        <p:nvPicPr>
          <p:cNvPr id="18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72008"/>
            <a:ext cx="1285884" cy="934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Zabawa w rytmy.</a:t>
            </a:r>
            <a:br>
              <a:rPr lang="pl-PL" sz="3200" b="1" dirty="0"/>
            </a:br>
            <a:r>
              <a:rPr lang="pl-PL" sz="3200" b="1" dirty="0"/>
              <a:t>Wskaż czego brakuje w pustym miejscu</a:t>
            </a:r>
          </a:p>
        </p:txBody>
      </p:sp>
      <p:pic>
        <p:nvPicPr>
          <p:cNvPr id="614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1321705" cy="960991"/>
          </a:xfrm>
          <a:prstGeom prst="rect">
            <a:avLst/>
          </a:prstGeom>
          <a:noFill/>
        </p:spPr>
      </p:pic>
      <p:pic>
        <p:nvPicPr>
          <p:cNvPr id="6148" name="Picture 4" descr="C:\Users\andrzej\AppData\Local\Microsoft\Windows\INetCache\IE\21ZL4JH2\confused-snail-220938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643446"/>
            <a:ext cx="1285884" cy="1285884"/>
          </a:xfrm>
          <a:prstGeom prst="rect">
            <a:avLst/>
          </a:prstGeom>
          <a:noFill/>
        </p:spPr>
      </p:pic>
      <p:sp>
        <p:nvSpPr>
          <p:cNvPr id="18" name="Schemat blokowy: proces 17"/>
          <p:cNvSpPr/>
          <p:nvPr/>
        </p:nvSpPr>
        <p:spPr>
          <a:xfrm>
            <a:off x="357158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proces 19"/>
          <p:cNvSpPr/>
          <p:nvPr/>
        </p:nvSpPr>
        <p:spPr>
          <a:xfrm>
            <a:off x="1714480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proces 20"/>
          <p:cNvSpPr/>
          <p:nvPr/>
        </p:nvSpPr>
        <p:spPr>
          <a:xfrm>
            <a:off x="3071802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proces 21"/>
          <p:cNvSpPr/>
          <p:nvPr/>
        </p:nvSpPr>
        <p:spPr>
          <a:xfrm>
            <a:off x="7143768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proces 22"/>
          <p:cNvSpPr/>
          <p:nvPr/>
        </p:nvSpPr>
        <p:spPr>
          <a:xfrm>
            <a:off x="5786446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proces 23"/>
          <p:cNvSpPr/>
          <p:nvPr/>
        </p:nvSpPr>
        <p:spPr>
          <a:xfrm>
            <a:off x="4429124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00438"/>
            <a:ext cx="928694" cy="675239"/>
          </a:xfrm>
          <a:prstGeom prst="rect">
            <a:avLst/>
          </a:prstGeom>
          <a:noFill/>
        </p:spPr>
      </p:pic>
      <p:pic>
        <p:nvPicPr>
          <p:cNvPr id="26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4686"/>
            <a:ext cx="1143008" cy="1009774"/>
          </a:xfrm>
          <a:prstGeom prst="rect">
            <a:avLst/>
          </a:prstGeom>
          <a:noFill/>
        </p:spPr>
      </p:pic>
      <p:pic>
        <p:nvPicPr>
          <p:cNvPr id="6156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000240"/>
            <a:ext cx="714512" cy="714512"/>
          </a:xfrm>
          <a:prstGeom prst="rect">
            <a:avLst/>
          </a:prstGeom>
          <a:noFill/>
        </p:spPr>
      </p:pic>
      <p:sp>
        <p:nvSpPr>
          <p:cNvPr id="29" name="Schemat blokowy: proces 28"/>
          <p:cNvSpPr/>
          <p:nvPr/>
        </p:nvSpPr>
        <p:spPr>
          <a:xfrm>
            <a:off x="285720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proces 29"/>
          <p:cNvSpPr/>
          <p:nvPr/>
        </p:nvSpPr>
        <p:spPr>
          <a:xfrm>
            <a:off x="1643042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928694" cy="675239"/>
          </a:xfrm>
          <a:prstGeom prst="rect">
            <a:avLst/>
          </a:prstGeom>
          <a:noFill/>
        </p:spPr>
      </p:pic>
      <p:sp>
        <p:nvSpPr>
          <p:cNvPr id="32" name="Schemat blokowy: proces 31"/>
          <p:cNvSpPr/>
          <p:nvPr/>
        </p:nvSpPr>
        <p:spPr>
          <a:xfrm>
            <a:off x="4357686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proces 32"/>
          <p:cNvSpPr/>
          <p:nvPr/>
        </p:nvSpPr>
        <p:spPr>
          <a:xfrm>
            <a:off x="3000364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chemat blokowy: proces 33"/>
          <p:cNvSpPr/>
          <p:nvPr/>
        </p:nvSpPr>
        <p:spPr>
          <a:xfrm>
            <a:off x="1643042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chemat blokowy: proces 34"/>
          <p:cNvSpPr/>
          <p:nvPr/>
        </p:nvSpPr>
        <p:spPr>
          <a:xfrm>
            <a:off x="285720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286124"/>
            <a:ext cx="1143008" cy="1009774"/>
          </a:xfrm>
          <a:prstGeom prst="rect">
            <a:avLst/>
          </a:prstGeom>
          <a:noFill/>
        </p:spPr>
      </p:pic>
      <p:sp>
        <p:nvSpPr>
          <p:cNvPr id="39" name="Schemat blokowy: proces 38"/>
          <p:cNvSpPr/>
          <p:nvPr/>
        </p:nvSpPr>
        <p:spPr>
          <a:xfrm>
            <a:off x="3000364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chemat blokowy: proces 39"/>
          <p:cNvSpPr/>
          <p:nvPr/>
        </p:nvSpPr>
        <p:spPr>
          <a:xfrm>
            <a:off x="4357686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chemat blokowy: proces 40"/>
          <p:cNvSpPr/>
          <p:nvPr/>
        </p:nvSpPr>
        <p:spPr>
          <a:xfrm>
            <a:off x="5715008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chemat blokowy: proces 41"/>
          <p:cNvSpPr/>
          <p:nvPr/>
        </p:nvSpPr>
        <p:spPr>
          <a:xfrm>
            <a:off x="7072330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3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214686"/>
            <a:ext cx="1143008" cy="1009774"/>
          </a:xfrm>
          <a:prstGeom prst="rect">
            <a:avLst/>
          </a:prstGeom>
          <a:noFill/>
        </p:spPr>
      </p:pic>
      <p:pic>
        <p:nvPicPr>
          <p:cNvPr id="44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143116"/>
            <a:ext cx="714380" cy="519415"/>
          </a:xfrm>
          <a:prstGeom prst="rect">
            <a:avLst/>
          </a:prstGeom>
          <a:noFill/>
        </p:spPr>
      </p:pic>
      <p:pic>
        <p:nvPicPr>
          <p:cNvPr id="4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1321705" cy="960991"/>
          </a:xfrm>
          <a:prstGeom prst="rect">
            <a:avLst/>
          </a:prstGeom>
          <a:noFill/>
        </p:spPr>
      </p:pic>
      <p:pic>
        <p:nvPicPr>
          <p:cNvPr id="4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214554"/>
            <a:ext cx="714380" cy="519415"/>
          </a:xfrm>
          <a:prstGeom prst="rect">
            <a:avLst/>
          </a:prstGeom>
          <a:noFill/>
        </p:spPr>
      </p:pic>
      <p:pic>
        <p:nvPicPr>
          <p:cNvPr id="4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285992"/>
            <a:ext cx="714380" cy="519415"/>
          </a:xfrm>
          <a:prstGeom prst="rect">
            <a:avLst/>
          </a:prstGeom>
          <a:noFill/>
        </p:spPr>
      </p:pic>
      <p:pic>
        <p:nvPicPr>
          <p:cNvPr id="48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357562"/>
            <a:ext cx="714512" cy="714512"/>
          </a:xfrm>
          <a:prstGeom prst="rect">
            <a:avLst/>
          </a:prstGeom>
          <a:noFill/>
        </p:spPr>
      </p:pic>
      <p:pic>
        <p:nvPicPr>
          <p:cNvPr id="49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929198"/>
            <a:ext cx="928694" cy="675239"/>
          </a:xfrm>
          <a:prstGeom prst="rect">
            <a:avLst/>
          </a:prstGeom>
          <a:noFill/>
        </p:spPr>
      </p:pic>
      <p:pic>
        <p:nvPicPr>
          <p:cNvPr id="50" name="Picture 4" descr="C:\Users\andrzej\AppData\Local\Microsoft\Windows\INetCache\IE\21ZL4JH2\confused-snail-220938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643446"/>
            <a:ext cx="1285884" cy="1285884"/>
          </a:xfrm>
          <a:prstGeom prst="rect">
            <a:avLst/>
          </a:prstGeom>
          <a:noFill/>
        </p:spPr>
      </p:pic>
      <p:pic>
        <p:nvPicPr>
          <p:cNvPr id="51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929198"/>
            <a:ext cx="928694" cy="675239"/>
          </a:xfrm>
          <a:prstGeom prst="rect">
            <a:avLst/>
          </a:prstGeom>
          <a:noFill/>
        </p:spPr>
      </p:pic>
      <p:sp>
        <p:nvSpPr>
          <p:cNvPr id="52" name="Schemat blokowy: proces 51"/>
          <p:cNvSpPr/>
          <p:nvPr/>
        </p:nvSpPr>
        <p:spPr>
          <a:xfrm>
            <a:off x="5715008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Schemat blokowy: proces 52"/>
          <p:cNvSpPr/>
          <p:nvPr/>
        </p:nvSpPr>
        <p:spPr>
          <a:xfrm>
            <a:off x="7072330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4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786322"/>
            <a:ext cx="714512" cy="714512"/>
          </a:xfrm>
          <a:prstGeom prst="rect">
            <a:avLst/>
          </a:prstGeom>
          <a:noFill/>
        </p:spPr>
      </p:pic>
      <p:pic>
        <p:nvPicPr>
          <p:cNvPr id="5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929198"/>
            <a:ext cx="928694" cy="67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/>
              <a:t>Zabawa w rytmy.</a:t>
            </a:r>
            <a:br>
              <a:rPr lang="pl-PL" sz="3200" b="1" dirty="0"/>
            </a:br>
            <a:r>
              <a:rPr lang="pl-PL" sz="3200" b="1" dirty="0"/>
              <a:t>Wskaż czego brakuje w pustym miejscu?</a:t>
            </a:r>
          </a:p>
        </p:txBody>
      </p:sp>
      <p:sp>
        <p:nvSpPr>
          <p:cNvPr id="5" name="Schemat blokowy: proces 4"/>
          <p:cNvSpPr/>
          <p:nvPr/>
        </p:nvSpPr>
        <p:spPr>
          <a:xfrm>
            <a:off x="214282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chemat blokowy: proces 5"/>
          <p:cNvSpPr/>
          <p:nvPr/>
        </p:nvSpPr>
        <p:spPr>
          <a:xfrm>
            <a:off x="1571604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chemat blokowy: proces 6"/>
          <p:cNvSpPr/>
          <p:nvPr/>
        </p:nvSpPr>
        <p:spPr>
          <a:xfrm>
            <a:off x="2928926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proces 7"/>
          <p:cNvSpPr/>
          <p:nvPr/>
        </p:nvSpPr>
        <p:spPr>
          <a:xfrm>
            <a:off x="1571604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proces 8"/>
          <p:cNvSpPr/>
          <p:nvPr/>
        </p:nvSpPr>
        <p:spPr>
          <a:xfrm>
            <a:off x="214282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proces 9"/>
          <p:cNvSpPr/>
          <p:nvPr/>
        </p:nvSpPr>
        <p:spPr>
          <a:xfrm>
            <a:off x="214282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10"/>
          <p:cNvSpPr/>
          <p:nvPr/>
        </p:nvSpPr>
        <p:spPr>
          <a:xfrm>
            <a:off x="1571604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proces 11"/>
          <p:cNvSpPr/>
          <p:nvPr/>
        </p:nvSpPr>
        <p:spPr>
          <a:xfrm>
            <a:off x="2928926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roces 12"/>
          <p:cNvSpPr/>
          <p:nvPr/>
        </p:nvSpPr>
        <p:spPr>
          <a:xfrm>
            <a:off x="2928926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proces 13"/>
          <p:cNvSpPr/>
          <p:nvPr/>
        </p:nvSpPr>
        <p:spPr>
          <a:xfrm>
            <a:off x="4286248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proces 14"/>
          <p:cNvSpPr/>
          <p:nvPr/>
        </p:nvSpPr>
        <p:spPr>
          <a:xfrm>
            <a:off x="5643570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proces 15"/>
          <p:cNvSpPr/>
          <p:nvPr/>
        </p:nvSpPr>
        <p:spPr>
          <a:xfrm>
            <a:off x="7000892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oces 16"/>
          <p:cNvSpPr/>
          <p:nvPr/>
        </p:nvSpPr>
        <p:spPr>
          <a:xfrm>
            <a:off x="4286248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/>
          <p:cNvSpPr/>
          <p:nvPr/>
        </p:nvSpPr>
        <p:spPr>
          <a:xfrm>
            <a:off x="5643570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/>
          <p:cNvSpPr/>
          <p:nvPr/>
        </p:nvSpPr>
        <p:spPr>
          <a:xfrm>
            <a:off x="7000892" y="321468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proces 19"/>
          <p:cNvSpPr/>
          <p:nvPr/>
        </p:nvSpPr>
        <p:spPr>
          <a:xfrm>
            <a:off x="4286248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proces 20"/>
          <p:cNvSpPr/>
          <p:nvPr/>
        </p:nvSpPr>
        <p:spPr>
          <a:xfrm>
            <a:off x="5643570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proces 21"/>
          <p:cNvSpPr/>
          <p:nvPr/>
        </p:nvSpPr>
        <p:spPr>
          <a:xfrm>
            <a:off x="7000892" y="464344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928694" cy="675239"/>
          </a:xfrm>
          <a:prstGeom prst="rect">
            <a:avLst/>
          </a:prstGeom>
          <a:noFill/>
        </p:spPr>
      </p:pic>
      <p:pic>
        <p:nvPicPr>
          <p:cNvPr id="24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981280" cy="866898"/>
          </a:xfrm>
          <a:prstGeom prst="rect">
            <a:avLst/>
          </a:prstGeom>
          <a:noFill/>
        </p:spPr>
      </p:pic>
      <p:pic>
        <p:nvPicPr>
          <p:cNvPr id="2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928694" cy="675239"/>
          </a:xfrm>
          <a:prstGeom prst="rect">
            <a:avLst/>
          </a:prstGeom>
          <a:noFill/>
        </p:spPr>
      </p:pic>
      <p:pic>
        <p:nvPicPr>
          <p:cNvPr id="26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40"/>
            <a:ext cx="714512" cy="714512"/>
          </a:xfrm>
          <a:prstGeom prst="rect">
            <a:avLst/>
          </a:prstGeom>
          <a:noFill/>
        </p:spPr>
      </p:pic>
      <p:pic>
        <p:nvPicPr>
          <p:cNvPr id="2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928694" cy="675239"/>
          </a:xfrm>
          <a:prstGeom prst="rect">
            <a:avLst/>
          </a:prstGeom>
          <a:noFill/>
        </p:spPr>
      </p:pic>
      <p:pic>
        <p:nvPicPr>
          <p:cNvPr id="28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071678"/>
            <a:ext cx="928694" cy="675239"/>
          </a:xfrm>
          <a:prstGeom prst="rect">
            <a:avLst/>
          </a:prstGeom>
          <a:noFill/>
        </p:spPr>
      </p:pic>
      <p:pic>
        <p:nvPicPr>
          <p:cNvPr id="29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714512" cy="714512"/>
          </a:xfrm>
          <a:prstGeom prst="rect">
            <a:avLst/>
          </a:prstGeom>
          <a:noFill/>
        </p:spPr>
      </p:pic>
      <p:pic>
        <p:nvPicPr>
          <p:cNvPr id="30" name="Picture 4" descr="C:\Users\andrzej\AppData\Local\Microsoft\Windows\INetCache\IE\21ZL4JH2\confused-snail-2209386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214686"/>
            <a:ext cx="1285884" cy="1285884"/>
          </a:xfrm>
          <a:prstGeom prst="rect">
            <a:avLst/>
          </a:prstGeom>
          <a:noFill/>
        </p:spPr>
      </p:pic>
      <p:pic>
        <p:nvPicPr>
          <p:cNvPr id="31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00438"/>
            <a:ext cx="928694" cy="675239"/>
          </a:xfrm>
          <a:prstGeom prst="rect">
            <a:avLst/>
          </a:prstGeom>
          <a:noFill/>
        </p:spPr>
      </p:pic>
      <p:pic>
        <p:nvPicPr>
          <p:cNvPr id="32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981280" cy="866898"/>
          </a:xfrm>
          <a:prstGeom prst="rect">
            <a:avLst/>
          </a:prstGeom>
          <a:noFill/>
        </p:spPr>
      </p:pic>
      <p:pic>
        <p:nvPicPr>
          <p:cNvPr id="33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429000"/>
            <a:ext cx="714512" cy="714512"/>
          </a:xfrm>
          <a:prstGeom prst="rect">
            <a:avLst/>
          </a:prstGeom>
          <a:noFill/>
        </p:spPr>
      </p:pic>
      <p:pic>
        <p:nvPicPr>
          <p:cNvPr id="34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786322"/>
            <a:ext cx="714512" cy="714512"/>
          </a:xfrm>
          <a:prstGeom prst="rect">
            <a:avLst/>
          </a:prstGeom>
          <a:noFill/>
        </p:spPr>
      </p:pic>
      <p:pic>
        <p:nvPicPr>
          <p:cNvPr id="35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500438"/>
            <a:ext cx="928694" cy="675239"/>
          </a:xfrm>
          <a:prstGeom prst="rect">
            <a:avLst/>
          </a:prstGeom>
          <a:noFill/>
        </p:spPr>
      </p:pic>
      <p:pic>
        <p:nvPicPr>
          <p:cNvPr id="36" name="Picture 4" descr="C:\Users\andrzej\AppData\Local\Microsoft\Windows\INetCache\IE\21ZL4JH2\confused-snail-2209386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1285884" cy="1285884"/>
          </a:xfrm>
          <a:prstGeom prst="rect">
            <a:avLst/>
          </a:prstGeom>
          <a:noFill/>
        </p:spPr>
      </p:pic>
      <p:pic>
        <p:nvPicPr>
          <p:cNvPr id="3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929198"/>
            <a:ext cx="928694" cy="675239"/>
          </a:xfrm>
          <a:prstGeom prst="rect">
            <a:avLst/>
          </a:prstGeom>
          <a:noFill/>
        </p:spPr>
      </p:pic>
      <p:pic>
        <p:nvPicPr>
          <p:cNvPr id="38" name="Picture 4" descr="C:\Users\andrzej\AppData\Local\Microsoft\Windows\INetCache\IE\21ZL4JH2\confused-snail-2209386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572008"/>
            <a:ext cx="1285884" cy="1285884"/>
          </a:xfrm>
          <a:prstGeom prst="rect">
            <a:avLst/>
          </a:prstGeom>
          <a:noFill/>
        </p:spPr>
      </p:pic>
      <p:pic>
        <p:nvPicPr>
          <p:cNvPr id="39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2"/>
            <a:ext cx="981280" cy="866898"/>
          </a:xfrm>
          <a:prstGeom prst="rect">
            <a:avLst/>
          </a:prstGeom>
          <a:noFill/>
        </p:spPr>
      </p:pic>
      <p:pic>
        <p:nvPicPr>
          <p:cNvPr id="40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786322"/>
            <a:ext cx="714512" cy="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/>
              <a:t>Zabawa w rytmy.</a:t>
            </a:r>
            <a:br>
              <a:rPr lang="pl-PL" sz="3200" b="1" dirty="0"/>
            </a:br>
            <a:r>
              <a:rPr lang="pl-PL" sz="3200" b="1" dirty="0"/>
              <a:t>Wskaż czego brakuje w pustym miejscu?</a:t>
            </a:r>
            <a:endParaRPr lang="pl-PL" sz="3200" dirty="0"/>
          </a:p>
        </p:txBody>
      </p:sp>
      <p:sp>
        <p:nvSpPr>
          <p:cNvPr id="5" name="Schemat blokowy: proces 4"/>
          <p:cNvSpPr/>
          <p:nvPr/>
        </p:nvSpPr>
        <p:spPr>
          <a:xfrm>
            <a:off x="214282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chemat blokowy: proces 5"/>
          <p:cNvSpPr/>
          <p:nvPr/>
        </p:nvSpPr>
        <p:spPr>
          <a:xfrm>
            <a:off x="214282" y="457200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chemat blokowy: proces 6"/>
          <p:cNvSpPr/>
          <p:nvPr/>
        </p:nvSpPr>
        <p:spPr>
          <a:xfrm>
            <a:off x="214282" y="314324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proces 7"/>
          <p:cNvSpPr/>
          <p:nvPr/>
        </p:nvSpPr>
        <p:spPr>
          <a:xfrm>
            <a:off x="1571604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proces 8"/>
          <p:cNvSpPr/>
          <p:nvPr/>
        </p:nvSpPr>
        <p:spPr>
          <a:xfrm>
            <a:off x="1571604" y="314324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proces 9"/>
          <p:cNvSpPr/>
          <p:nvPr/>
        </p:nvSpPr>
        <p:spPr>
          <a:xfrm>
            <a:off x="1571604" y="457200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10"/>
          <p:cNvSpPr/>
          <p:nvPr/>
        </p:nvSpPr>
        <p:spPr>
          <a:xfrm>
            <a:off x="5643570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proces 11"/>
          <p:cNvSpPr/>
          <p:nvPr/>
        </p:nvSpPr>
        <p:spPr>
          <a:xfrm>
            <a:off x="4286248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roces 12"/>
          <p:cNvSpPr/>
          <p:nvPr/>
        </p:nvSpPr>
        <p:spPr>
          <a:xfrm>
            <a:off x="2928926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proces 13"/>
          <p:cNvSpPr/>
          <p:nvPr/>
        </p:nvSpPr>
        <p:spPr>
          <a:xfrm>
            <a:off x="7000892" y="1785926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proces 14"/>
          <p:cNvSpPr/>
          <p:nvPr/>
        </p:nvSpPr>
        <p:spPr>
          <a:xfrm>
            <a:off x="2928926" y="314324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proces 15"/>
          <p:cNvSpPr/>
          <p:nvPr/>
        </p:nvSpPr>
        <p:spPr>
          <a:xfrm>
            <a:off x="4286248" y="314324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oces 16"/>
          <p:cNvSpPr/>
          <p:nvPr/>
        </p:nvSpPr>
        <p:spPr>
          <a:xfrm>
            <a:off x="5643570" y="314324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oces 17"/>
          <p:cNvSpPr/>
          <p:nvPr/>
        </p:nvSpPr>
        <p:spPr>
          <a:xfrm>
            <a:off x="2928926" y="457200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oces 18"/>
          <p:cNvSpPr/>
          <p:nvPr/>
        </p:nvSpPr>
        <p:spPr>
          <a:xfrm>
            <a:off x="7000892" y="314324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proces 19"/>
          <p:cNvSpPr/>
          <p:nvPr/>
        </p:nvSpPr>
        <p:spPr>
          <a:xfrm>
            <a:off x="7000892" y="457200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proces 20"/>
          <p:cNvSpPr/>
          <p:nvPr/>
        </p:nvSpPr>
        <p:spPr>
          <a:xfrm>
            <a:off x="5643570" y="457200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proces 21"/>
          <p:cNvSpPr/>
          <p:nvPr/>
        </p:nvSpPr>
        <p:spPr>
          <a:xfrm>
            <a:off x="4286248" y="4572008"/>
            <a:ext cx="1357322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14686"/>
            <a:ext cx="981280" cy="866898"/>
          </a:xfrm>
          <a:prstGeom prst="rect">
            <a:avLst/>
          </a:prstGeom>
          <a:noFill/>
        </p:spPr>
      </p:pic>
      <p:pic>
        <p:nvPicPr>
          <p:cNvPr id="24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071678"/>
            <a:ext cx="928694" cy="675239"/>
          </a:xfrm>
          <a:prstGeom prst="rect">
            <a:avLst/>
          </a:prstGeom>
          <a:noFill/>
        </p:spPr>
      </p:pic>
      <p:pic>
        <p:nvPicPr>
          <p:cNvPr id="26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00240"/>
            <a:ext cx="714512" cy="714512"/>
          </a:xfrm>
          <a:prstGeom prst="rect">
            <a:avLst/>
          </a:prstGeom>
          <a:noFill/>
        </p:spPr>
      </p:pic>
      <p:pic>
        <p:nvPicPr>
          <p:cNvPr id="7171" name="Picture 3" descr="C:\Users\andrzej\AppData\Local\Microsoft\Windows\INetCache\IE\MPY2RCZJ\bee-102153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857364"/>
            <a:ext cx="980263" cy="928670"/>
          </a:xfrm>
          <a:prstGeom prst="rect">
            <a:avLst/>
          </a:prstGeom>
          <a:noFill/>
        </p:spPr>
      </p:pic>
      <p:pic>
        <p:nvPicPr>
          <p:cNvPr id="29" name="Picture 3" descr="C:\Users\andrzej\AppData\Local\Microsoft\Windows\INetCache\IE\MPY2RCZJ\bee-102153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857364"/>
            <a:ext cx="980263" cy="928670"/>
          </a:xfrm>
          <a:prstGeom prst="rect">
            <a:avLst/>
          </a:prstGeom>
          <a:noFill/>
        </p:spPr>
      </p:pic>
      <p:pic>
        <p:nvPicPr>
          <p:cNvPr id="30" name="Picture 3" descr="C:\Users\andrzej\AppData\Local\Microsoft\Windows\INetCache\IE\MPY2RCZJ\bee-102153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857364"/>
            <a:ext cx="980263" cy="928670"/>
          </a:xfrm>
          <a:prstGeom prst="rect">
            <a:avLst/>
          </a:prstGeom>
          <a:noFill/>
        </p:spPr>
      </p:pic>
      <p:pic>
        <p:nvPicPr>
          <p:cNvPr id="31" name="Picture 3" descr="C:\Users\andrzej\AppData\Local\Microsoft\Windows\INetCache\IE\MPY2RCZJ\bee-102153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43248"/>
            <a:ext cx="980263" cy="928670"/>
          </a:xfrm>
          <a:prstGeom prst="rect">
            <a:avLst/>
          </a:prstGeom>
          <a:noFill/>
        </p:spPr>
      </p:pic>
      <p:pic>
        <p:nvPicPr>
          <p:cNvPr id="32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928694" cy="675239"/>
          </a:xfrm>
          <a:prstGeom prst="rect">
            <a:avLst/>
          </a:prstGeom>
          <a:noFill/>
        </p:spPr>
      </p:pic>
      <p:pic>
        <p:nvPicPr>
          <p:cNvPr id="33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357562"/>
            <a:ext cx="928694" cy="675239"/>
          </a:xfrm>
          <a:prstGeom prst="rect">
            <a:avLst/>
          </a:prstGeom>
          <a:noFill/>
        </p:spPr>
      </p:pic>
      <p:pic>
        <p:nvPicPr>
          <p:cNvPr id="34" name="Picture 3" descr="C:\Users\andrzej\AppData\Local\Microsoft\Windows\INetCache\IE\MPY2RCZJ\bee-102153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980263" cy="928670"/>
          </a:xfrm>
          <a:prstGeom prst="rect">
            <a:avLst/>
          </a:prstGeom>
          <a:noFill/>
        </p:spPr>
      </p:pic>
      <p:pic>
        <p:nvPicPr>
          <p:cNvPr id="35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86124"/>
            <a:ext cx="714512" cy="714512"/>
          </a:xfrm>
          <a:prstGeom prst="rect">
            <a:avLst/>
          </a:prstGeom>
          <a:noFill/>
        </p:spPr>
      </p:pic>
      <p:pic>
        <p:nvPicPr>
          <p:cNvPr id="3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429000"/>
            <a:ext cx="928694" cy="675239"/>
          </a:xfrm>
          <a:prstGeom prst="rect">
            <a:avLst/>
          </a:prstGeom>
          <a:noFill/>
        </p:spPr>
      </p:pic>
      <p:pic>
        <p:nvPicPr>
          <p:cNvPr id="37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86322"/>
            <a:ext cx="928694" cy="675239"/>
          </a:xfrm>
          <a:prstGeom prst="rect">
            <a:avLst/>
          </a:prstGeom>
          <a:noFill/>
        </p:spPr>
      </p:pic>
      <p:pic>
        <p:nvPicPr>
          <p:cNvPr id="38" name="Picture 12" descr="C:\Users\andrzej\AppData\Local\Microsoft\Windows\INetCache\IE\XIGMSYXM\210px-Missi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86322"/>
            <a:ext cx="714512" cy="714512"/>
          </a:xfrm>
          <a:prstGeom prst="rect">
            <a:avLst/>
          </a:prstGeom>
          <a:noFill/>
        </p:spPr>
      </p:pic>
      <p:pic>
        <p:nvPicPr>
          <p:cNvPr id="40" name="Picture 3" descr="C:\Users\andrzej\AppData\Local\Microsoft\Windows\INetCache\IE\MPY2RCZJ\bee-102153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643446"/>
            <a:ext cx="980263" cy="928670"/>
          </a:xfrm>
          <a:prstGeom prst="rect">
            <a:avLst/>
          </a:prstGeom>
          <a:noFill/>
        </p:spPr>
      </p:pic>
      <p:pic>
        <p:nvPicPr>
          <p:cNvPr id="41" name="Picture 11" descr="C:\Users\andrzej\AppData\Local\Microsoft\Windows\INetCache\IE\MPY2RCZJ\butterfly-2778486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643446"/>
            <a:ext cx="981280" cy="866898"/>
          </a:xfrm>
          <a:prstGeom prst="rect">
            <a:avLst/>
          </a:prstGeom>
          <a:noFill/>
        </p:spPr>
      </p:pic>
      <p:pic>
        <p:nvPicPr>
          <p:cNvPr id="42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2"/>
            <a:ext cx="928694" cy="675239"/>
          </a:xfrm>
          <a:prstGeom prst="rect">
            <a:avLst/>
          </a:prstGeom>
          <a:noFill/>
        </p:spPr>
      </p:pic>
      <p:pic>
        <p:nvPicPr>
          <p:cNvPr id="43" name="Picture 3" descr="C:\Users\andrzej\AppData\Local\Microsoft\Windows\INetCache\IE\MPY2RCZJ\bee-102153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643446"/>
            <a:ext cx="980263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785786" y="1357298"/>
            <a:ext cx="7000924" cy="41434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CZĘŚĆ 3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</a:rPr>
              <a:t>PROPOZYCJE  NA WYKONANIE PRACY PLASTYCZNEJ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Propozycje na prace plastyczne związane z biedronką:</a:t>
            </a:r>
          </a:p>
        </p:txBody>
      </p:sp>
      <p:pic>
        <p:nvPicPr>
          <p:cNvPr id="7" name="Symbol zastępczy zawartości 6" descr="biedronka praca plastyczna 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083934"/>
            <a:ext cx="6643734" cy="5522604"/>
          </a:xfrm>
        </p:spPr>
      </p:pic>
      <p:sp>
        <p:nvSpPr>
          <p:cNvPr id="8" name="Objaśnienie prostokątne zaokrąglone 7"/>
          <p:cNvSpPr/>
          <p:nvPr/>
        </p:nvSpPr>
        <p:spPr>
          <a:xfrm>
            <a:off x="6857984" y="2714620"/>
            <a:ext cx="2286016" cy="1285884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PROPOZYCJA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857224" y="1285860"/>
            <a:ext cx="7000924" cy="40005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CZĘŚĆ 1</a:t>
            </a:r>
          </a:p>
          <a:p>
            <a:pPr algn="ctr"/>
            <a:r>
              <a:rPr lang="pl-PL" sz="3200" b="1" dirty="0">
                <a:solidFill>
                  <a:schemeClr val="tx1"/>
                </a:solidFill>
              </a:rPr>
              <a:t> KILKA SŁÓW O BIEDRONCE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biedronka praca plastyczna 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14290"/>
            <a:ext cx="6215106" cy="6464249"/>
          </a:xfrm>
        </p:spPr>
      </p:pic>
      <p:sp>
        <p:nvSpPr>
          <p:cNvPr id="6" name="Objaśnienie prostokątne zaokrąglone 5"/>
          <p:cNvSpPr/>
          <p:nvPr/>
        </p:nvSpPr>
        <p:spPr>
          <a:xfrm>
            <a:off x="6786578" y="2428868"/>
            <a:ext cx="2143140" cy="92869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PROPOZYCJA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biedronka praca plastyczna 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3" y="263950"/>
            <a:ext cx="5000660" cy="6308322"/>
          </a:xfrm>
        </p:spPr>
      </p:pic>
      <p:sp>
        <p:nvSpPr>
          <p:cNvPr id="6" name="Objaśnienie prostokątne 5"/>
          <p:cNvSpPr/>
          <p:nvPr/>
        </p:nvSpPr>
        <p:spPr>
          <a:xfrm>
            <a:off x="6000760" y="2714620"/>
            <a:ext cx="2286016" cy="1000132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PROPOZYCJA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285852" y="1285860"/>
            <a:ext cx="5929354" cy="42862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tx1"/>
                </a:solidFill>
              </a:rPr>
              <a:t>Dziękuje za uwagę</a:t>
            </a:r>
          </a:p>
        </p:txBody>
      </p:sp>
      <p:pic>
        <p:nvPicPr>
          <p:cNvPr id="1026" name="Picture 2" descr="C:\Users\andrzej\AppData\Local\Microsoft\Windows\INetCache\IE\MPY2RCZJ\ladybir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000504"/>
            <a:ext cx="2143140" cy="1558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pl-PL" b="1" dirty="0"/>
              <a:t>BIEDRONKA</a:t>
            </a:r>
          </a:p>
        </p:txBody>
      </p:sp>
      <p:pic>
        <p:nvPicPr>
          <p:cNvPr id="2051" name="Picture 3" descr="C:\Users\andrzej\AppData\Local\Microsoft\Windows\INetCache\IE\MPY2RCZJ\BIEDRONA_mirrored,_cropped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500594" cy="437285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500694" y="3571876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Biedronka należy do rodziny chrząszczy, które podobnie jak motyle przechodzą przez stadia rozwoju.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29256" y="1714488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Biedronka nazywana jest inaczej </a:t>
            </a:r>
          </a:p>
          <a:p>
            <a:pPr algn="ctr"/>
            <a:r>
              <a:rPr lang="pl-PL" sz="3200" b="1" dirty="0">
                <a:solidFill>
                  <a:srgbClr val="FF0000"/>
                </a:solidFill>
              </a:rPr>
              <a:t>„Bożą Krówką”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CYKL ROZWOJU BIEDRONKI</a:t>
            </a:r>
          </a:p>
        </p:txBody>
      </p:sp>
      <p:pic>
        <p:nvPicPr>
          <p:cNvPr id="10" name="Obraz 9" descr="cykl rozwoju biedron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857364"/>
            <a:ext cx="4380789" cy="4018817"/>
          </a:xfrm>
          <a:prstGeom prst="rect">
            <a:avLst/>
          </a:prstGeom>
        </p:spPr>
      </p:pic>
      <p:sp>
        <p:nvSpPr>
          <p:cNvPr id="11" name="Strzałka w górę 10"/>
          <p:cNvSpPr/>
          <p:nvPr/>
        </p:nvSpPr>
        <p:spPr>
          <a:xfrm rot="10800000" flipV="1">
            <a:off x="2357422" y="3571876"/>
            <a:ext cx="357190" cy="785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górę 11"/>
          <p:cNvSpPr/>
          <p:nvPr/>
        </p:nvSpPr>
        <p:spPr>
          <a:xfrm rot="16200000" flipV="1">
            <a:off x="4000495" y="2500306"/>
            <a:ext cx="357190" cy="785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górę 12"/>
          <p:cNvSpPr/>
          <p:nvPr/>
        </p:nvSpPr>
        <p:spPr>
          <a:xfrm flipV="1">
            <a:off x="5786446" y="3500438"/>
            <a:ext cx="357190" cy="785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górę 13"/>
          <p:cNvSpPr/>
          <p:nvPr/>
        </p:nvSpPr>
        <p:spPr>
          <a:xfrm rot="5400000" flipV="1">
            <a:off x="4133488" y="4367579"/>
            <a:ext cx="357190" cy="10518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/>
              <a:t>Biedronka jest bardzo pożyteczna.</a:t>
            </a:r>
            <a:br>
              <a:rPr lang="pl-PL" sz="3200" b="1" dirty="0"/>
            </a:br>
            <a:r>
              <a:rPr lang="pl-PL" sz="3200" b="1" dirty="0"/>
              <a:t>Zjada mszyce i inne szkodniki, które niszczą uprawy rolników czy ogrodników</a:t>
            </a:r>
          </a:p>
        </p:txBody>
      </p:sp>
      <p:pic>
        <p:nvPicPr>
          <p:cNvPr id="5" name="Symbol zastępczy zawartości 4" descr="biedronka i mszy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776" y="1600200"/>
            <a:ext cx="654044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BUDOWA BIEDRONKI</a:t>
            </a:r>
          </a:p>
        </p:txBody>
      </p:sp>
      <p:pic>
        <p:nvPicPr>
          <p:cNvPr id="4098" name="Picture 2" descr="C:\Users\andrzej\AppData\Local\Microsoft\Windows\INetCache\IE\MPY2RCZJ\ladybug_PNG396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4291024" cy="4237000"/>
          </a:xfrm>
          <a:prstGeom prst="rect">
            <a:avLst/>
          </a:prstGeom>
          <a:noFill/>
        </p:spPr>
      </p:pic>
      <p:cxnSp>
        <p:nvCxnSpPr>
          <p:cNvPr id="6" name="Łącznik prosty ze strzałką 5"/>
          <p:cNvCxnSpPr/>
          <p:nvPr/>
        </p:nvCxnSpPr>
        <p:spPr>
          <a:xfrm rot="10800000" flipV="1">
            <a:off x="4857752" y="2071678"/>
            <a:ext cx="2000264" cy="78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5400000">
            <a:off x="5965041" y="2178835"/>
            <a:ext cx="1571636" cy="13573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10800000" flipV="1">
            <a:off x="4214810" y="1928802"/>
            <a:ext cx="2643206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kos 12"/>
          <p:cNvSpPr/>
          <p:nvPr/>
        </p:nvSpPr>
        <p:spPr>
          <a:xfrm>
            <a:off x="7072330" y="1142984"/>
            <a:ext cx="1785950" cy="857256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NOGI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rot="10800000">
            <a:off x="4929190" y="4214818"/>
            <a:ext cx="2071702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1571604" y="2786058"/>
            <a:ext cx="1285884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kos 17"/>
          <p:cNvSpPr/>
          <p:nvPr/>
        </p:nvSpPr>
        <p:spPr>
          <a:xfrm>
            <a:off x="7072330" y="4500570"/>
            <a:ext cx="1785950" cy="78581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PANCERZ</a:t>
            </a:r>
          </a:p>
        </p:txBody>
      </p:sp>
      <p:sp>
        <p:nvSpPr>
          <p:cNvPr id="34" name="Skos 33"/>
          <p:cNvSpPr/>
          <p:nvPr/>
        </p:nvSpPr>
        <p:spPr>
          <a:xfrm>
            <a:off x="214282" y="3429000"/>
            <a:ext cx="2214578" cy="100013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CZUŁKI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rot="10800000">
            <a:off x="1928794" y="1928802"/>
            <a:ext cx="1357322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kos 45"/>
          <p:cNvSpPr/>
          <p:nvPr/>
        </p:nvSpPr>
        <p:spPr>
          <a:xfrm>
            <a:off x="428596" y="1428736"/>
            <a:ext cx="1357322" cy="64294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OCZY</a:t>
            </a:r>
          </a:p>
        </p:txBody>
      </p:sp>
      <p:cxnSp>
        <p:nvCxnSpPr>
          <p:cNvPr id="48" name="Łącznik prosty ze strzałką 47"/>
          <p:cNvCxnSpPr/>
          <p:nvPr/>
        </p:nvCxnSpPr>
        <p:spPr>
          <a:xfrm rot="5400000" flipH="1" flipV="1">
            <a:off x="2321703" y="4179099"/>
            <a:ext cx="2428892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kos 51"/>
          <p:cNvSpPr/>
          <p:nvPr/>
        </p:nvSpPr>
        <p:spPr>
          <a:xfrm>
            <a:off x="2428860" y="5715016"/>
            <a:ext cx="2143140" cy="78581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GŁOWA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8" grpId="0" animBg="1"/>
      <p:bldP spid="34" grpId="0" animBg="1"/>
      <p:bldP spid="46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zej\AppData\Local\Microsoft\Windows\INetCache\IE\MPY2RCZJ\240px-Ladybir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BIEDRONKA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pl-PL" b="1" dirty="0"/>
              <a:t> </a:t>
            </a:r>
            <a:r>
              <a:rPr lang="pl-PL" sz="2800" b="1" dirty="0"/>
              <a:t>Ciekawostka</a:t>
            </a:r>
          </a:p>
          <a:p>
            <a:pPr>
              <a:buNone/>
            </a:pPr>
            <a:r>
              <a:rPr lang="pl-PL" sz="2800" b="1" dirty="0"/>
              <a:t>Czy  licząc kropki biedronki możemy stwierdzić ile ma lat? Często słyszy się, że liczba kropek wskazuje na wiek biedronki. Nic bardziej mylnego.</a:t>
            </a:r>
          </a:p>
          <a:p>
            <a:pPr>
              <a:buNone/>
            </a:pPr>
            <a:r>
              <a:rPr lang="pl-PL" sz="2800" b="1" dirty="0"/>
              <a:t>Ilość kropek biedronki wskazuje z jakim gatunkiem mamy do czynienia.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 Polsce najczęściej występują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 descr="dwukropk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040188" cy="2963515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 descr="siedmiokropka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018259" cy="3951288"/>
          </a:xfrm>
        </p:spPr>
      </p:pic>
      <p:sp>
        <p:nvSpPr>
          <p:cNvPr id="11" name="pole tekstowe 10"/>
          <p:cNvSpPr txBox="1"/>
          <p:nvPr/>
        </p:nvSpPr>
        <p:spPr>
          <a:xfrm>
            <a:off x="428596" y="5000636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BIEDRONKA </a:t>
            </a:r>
          </a:p>
          <a:p>
            <a:pPr algn="ctr"/>
            <a:r>
              <a:rPr lang="pl-PL" sz="3200" b="1" dirty="0"/>
              <a:t>DWUKROPKA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628" y="5500702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BIEDRONKA SIEDMIOKROPKA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57356" y="1142984"/>
            <a:ext cx="5643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Ciekawostka</a:t>
            </a:r>
          </a:p>
          <a:p>
            <a:pPr algn="ctr"/>
            <a:r>
              <a:rPr lang="pl-PL" sz="3200" b="1" dirty="0"/>
              <a:t>Czy wiesz że…?</a:t>
            </a:r>
          </a:p>
          <a:p>
            <a:pPr algn="ctr"/>
            <a:endParaRPr lang="pl-PL" sz="3200" b="1" dirty="0"/>
          </a:p>
          <a:p>
            <a:pPr algn="ctr"/>
            <a:r>
              <a:rPr lang="pl-PL" sz="3200" b="1" dirty="0"/>
              <a:t>Biedronki rodzą się bez plamek, ale po godzinie od urodzenia na pancerzu pojawiają się jej pierwsze plamy(kropki). </a:t>
            </a:r>
          </a:p>
          <a:p>
            <a:pPr algn="ctr"/>
            <a:endParaRPr lang="pl-PL" sz="3200" b="1" dirty="0"/>
          </a:p>
          <a:p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243</Words>
  <Application>Microsoft Office PowerPoint</Application>
  <PresentationFormat>Pokaz na ekranie (4:3)</PresentationFormat>
  <Paragraphs>43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Motyw pakietu Office</vt:lpstr>
      <vt:lpstr>O BIEDRONCE słów kilka…</vt:lpstr>
      <vt:lpstr>Prezentacja programu PowerPoint</vt:lpstr>
      <vt:lpstr>BIEDRONKA</vt:lpstr>
      <vt:lpstr>CYKL ROZWOJU BIEDRONKI</vt:lpstr>
      <vt:lpstr>Biedronka jest bardzo pożyteczna. Zjada mszyce i inne szkodniki, które niszczą uprawy rolników czy ogrodników</vt:lpstr>
      <vt:lpstr>BUDOWA BIEDRONKI</vt:lpstr>
      <vt:lpstr>BIEDRONKA</vt:lpstr>
      <vt:lpstr>W Polsce najczęściej występują</vt:lpstr>
      <vt:lpstr>Prezentacja programu PowerPoint</vt:lpstr>
      <vt:lpstr>Prezentacja programu PowerPoint</vt:lpstr>
      <vt:lpstr>Policz biedronki. Powiedz ile ich jest?</vt:lpstr>
      <vt:lpstr>Policz  biedronki. Ile ich jest?</vt:lpstr>
      <vt:lpstr>Policz biedronki. Ile ich jest?</vt:lpstr>
      <vt:lpstr>Policz biedronki duże, a potem małe? Ile jest dużych? Ile jest małych?</vt:lpstr>
      <vt:lpstr>Zabawa w rytmy. Wskaż czego brakuje w pustym miejscu</vt:lpstr>
      <vt:lpstr>Zabawa w rytmy. Wskaż czego brakuje w pustym miejscu?</vt:lpstr>
      <vt:lpstr>Zabawa w rytmy. Wskaż czego brakuje w pustym miejscu?</vt:lpstr>
      <vt:lpstr>Prezentacja programu PowerPoint</vt:lpstr>
      <vt:lpstr>Propozycje na prace plastyczne związane z biedronką: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BIEDRONCE  słów kilka…</dc:title>
  <dc:creator>Sylwia</dc:creator>
  <cp:lastModifiedBy>danuta piwowar</cp:lastModifiedBy>
  <cp:revision>13</cp:revision>
  <dcterms:created xsi:type="dcterms:W3CDTF">2020-05-14T19:33:10Z</dcterms:created>
  <dcterms:modified xsi:type="dcterms:W3CDTF">2020-05-18T21:11:03Z</dcterms:modified>
</cp:coreProperties>
</file>