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308" r:id="rId5"/>
    <p:sldId id="311" r:id="rId6"/>
    <p:sldId id="320" r:id="rId7"/>
    <p:sldId id="309" r:id="rId8"/>
    <p:sldId id="310" r:id="rId9"/>
    <p:sldId id="324" r:id="rId10"/>
    <p:sldId id="321" r:id="rId11"/>
    <p:sldId id="312" r:id="rId12"/>
    <p:sldId id="313" r:id="rId13"/>
    <p:sldId id="314" r:id="rId14"/>
    <p:sldId id="319" r:id="rId15"/>
    <p:sldId id="315" r:id="rId16"/>
    <p:sldId id="322" r:id="rId17"/>
    <p:sldId id="318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1533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448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910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514811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696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4665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9286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0554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33919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8829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99678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906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0919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9353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7105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0544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0745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81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fad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5.jpg"/><Relationship Id="rId10" Type="http://schemas.openxmlformats.org/officeDocument/2006/relationships/image" Target="../media/image51.jpeg"/><Relationship Id="rId4" Type="http://schemas.openxmlformats.org/officeDocument/2006/relationships/image" Target="../media/image46.jp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0.jpg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jpg"/><Relationship Id="rId7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6700" y="3479777"/>
            <a:ext cx="2590799" cy="1717329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07248" y="499702"/>
            <a:ext cx="2532351" cy="1688234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6F35E2C-9593-4CCB-A229-3154BA2B6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9197"/>
            <a:ext cx="7059846" cy="280851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br>
              <a:rPr lang="pl-PL" sz="36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pl-PL" sz="3600" b="1" dirty="0">
                <a:solidFill>
                  <a:srgbClr val="C00000"/>
                </a:solidFill>
                <a:latin typeface="Georgia" pitchFamily="18" charset="0"/>
              </a:rPr>
              <a:t>II LICEUM OGÓLNOKSZTAŁCĄCE </a:t>
            </a:r>
            <a:br>
              <a:rPr lang="pl-PL" sz="36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pl-PL" sz="3600" b="1" dirty="0">
                <a:solidFill>
                  <a:srgbClr val="C00000"/>
                </a:solidFill>
                <a:latin typeface="Georgia" pitchFamily="18" charset="0"/>
              </a:rPr>
              <a:t>IM. STEFANA ŻEROMSKIEGO</a:t>
            </a:r>
            <a:br>
              <a:rPr lang="pl-PL" sz="36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pl-PL" sz="3600" b="1" dirty="0">
                <a:solidFill>
                  <a:srgbClr val="C00000"/>
                </a:solidFill>
                <a:latin typeface="Georgia" pitchFamily="18" charset="0"/>
              </a:rPr>
              <a:t>W BYTOMIU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BFC5616-F4C2-4587-87D0-45DFBFA8F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2186" y="5471323"/>
            <a:ext cx="3069163" cy="685800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Uczymy od 72 lat!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474263" y="3492500"/>
            <a:ext cx="2472266" cy="185420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7176" y="517653"/>
            <a:ext cx="2641600" cy="1758693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9845" y="1922215"/>
            <a:ext cx="3401360" cy="2148859"/>
          </a:xfrm>
          <a:prstGeom prst="roundRect">
            <a:avLst>
              <a:gd name="adj" fmla="val 16667"/>
            </a:avLst>
          </a:prstGeom>
          <a:ln w="28575">
            <a:solidFill>
              <a:schemeClr val="tx1">
                <a:lumMod val="9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66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0" presetID="5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0" presetID="5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0" y="3263900"/>
            <a:ext cx="12192000" cy="35941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33900" y="0"/>
            <a:ext cx="6286500" cy="1293028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Georgia" pitchFamily="18" charset="0"/>
              </a:rPr>
              <a:t>WYJAZDY EDUKACYJNE </a:t>
            </a:r>
            <a:br>
              <a:rPr lang="pl-PL" sz="2400" b="1" dirty="0">
                <a:latin typeface="Georgia" pitchFamily="18" charset="0"/>
              </a:rPr>
            </a:br>
            <a:r>
              <a:rPr lang="pl-PL" sz="2400" b="1" dirty="0">
                <a:latin typeface="Georgia" pitchFamily="18" charset="0"/>
              </a:rPr>
              <a:t>KRAJOWE I ZAGRANICZNE </a:t>
            </a:r>
          </a:p>
        </p:txBody>
      </p:sp>
      <p:sp>
        <p:nvSpPr>
          <p:cNvPr id="4" name="Prostokąt 3"/>
          <p:cNvSpPr/>
          <p:nvPr/>
        </p:nvSpPr>
        <p:spPr>
          <a:xfrm>
            <a:off x="8140700" y="1143000"/>
            <a:ext cx="3797300" cy="2819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82117" y="1665759"/>
            <a:ext cx="3114465" cy="2082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1104900" y="2159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BRUKSELA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241300"/>
            <a:ext cx="4064000" cy="30099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9" y="914838"/>
            <a:ext cx="2716266" cy="203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254000" y="495300"/>
            <a:ext cx="317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WARSZAWA CN KOPERNIK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153400" y="1358900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REJS PEŁNOMORSKI</a:t>
            </a:r>
          </a:p>
        </p:txBody>
      </p:sp>
      <p:sp>
        <p:nvSpPr>
          <p:cNvPr id="10" name="Prostokąt 9"/>
          <p:cNvSpPr/>
          <p:nvPr/>
        </p:nvSpPr>
        <p:spPr>
          <a:xfrm>
            <a:off x="774700" y="3378200"/>
            <a:ext cx="3289300" cy="3479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6732" y="4109234"/>
            <a:ext cx="2967568" cy="2225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pole tekstowe 11"/>
          <p:cNvSpPr txBox="1"/>
          <p:nvPr/>
        </p:nvSpPr>
        <p:spPr>
          <a:xfrm rot="10800000" flipV="1">
            <a:off x="1130300" y="3435641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NIEMCY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4076700" y="1384300"/>
            <a:ext cx="3149600" cy="40259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6" r="22108"/>
          <a:stretch/>
        </p:blipFill>
        <p:spPr bwMode="auto">
          <a:xfrm>
            <a:off x="4391403" y="1972883"/>
            <a:ext cx="2528672" cy="3361117"/>
          </a:xfrm>
          <a:prstGeom prst="round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4622800" y="1524000"/>
            <a:ext cx="229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AUSTRIA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7137400" y="3873500"/>
            <a:ext cx="4800600" cy="2832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4244AA47-43D9-400F-9870-D27EA8A49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4567" y="4318927"/>
            <a:ext cx="2975166" cy="2231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pole tekstowe 17"/>
          <p:cNvSpPr txBox="1"/>
          <p:nvPr/>
        </p:nvSpPr>
        <p:spPr>
          <a:xfrm>
            <a:off x="8051800" y="3949700"/>
            <a:ext cx="250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WĘGRY</a:t>
            </a:r>
          </a:p>
        </p:txBody>
      </p:sp>
      <p:cxnSp>
        <p:nvCxnSpPr>
          <p:cNvPr id="21" name="Łącznik prosty 20"/>
          <p:cNvCxnSpPr/>
          <p:nvPr/>
        </p:nvCxnSpPr>
        <p:spPr>
          <a:xfrm>
            <a:off x="12192000" y="6654800"/>
            <a:ext cx="0" cy="5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33387" y="2045084"/>
            <a:ext cx="5486399" cy="42862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071945" cy="1293028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latin typeface="Georgia" pitchFamily="18" charset="0"/>
              </a:rPr>
              <a:t>W WOLNYCH CHWILACH…</a:t>
            </a:r>
          </a:p>
        </p:txBody>
      </p:sp>
      <p:sp>
        <p:nvSpPr>
          <p:cNvPr id="4" name="Prostokąt 3"/>
          <p:cNvSpPr/>
          <p:nvPr/>
        </p:nvSpPr>
        <p:spPr>
          <a:xfrm>
            <a:off x="6400801" y="1528763"/>
            <a:ext cx="5357812" cy="4257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0CE16D0D-B8A3-4848-B7D1-D8A07D8F0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90" y="2716891"/>
            <a:ext cx="4659392" cy="3110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7176D5E-EF35-4E74-A2FC-97915445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57" y="2253135"/>
            <a:ext cx="4684500" cy="2808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Symbol zastępczy zawartości 4">
            <a:extLst>
              <a:ext uri="{FF2B5EF4-FFF2-40B4-BE49-F238E27FC236}">
                <a16:creationId xmlns:a16="http://schemas.microsoft.com/office/drawing/2014/main" id="{ADA7329B-DFB8-4A72-9B98-91570CAFA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90" y="2718591"/>
            <a:ext cx="4659392" cy="3106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3EAADBF-F201-4954-86C0-B245C6A6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5188" y="2026711"/>
            <a:ext cx="4349037" cy="3261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" name="Symbol zastępczy zawartości 4">
            <a:extLst>
              <a:ext uri="{FF2B5EF4-FFF2-40B4-BE49-F238E27FC236}">
                <a16:creationId xmlns:a16="http://schemas.microsoft.com/office/drawing/2014/main" id="{7C857823-3961-4418-BE95-8A7877615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117" y="2716891"/>
            <a:ext cx="4640938" cy="3106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B860688-4E6B-48B4-9E0B-D665163B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0799" y="2098754"/>
            <a:ext cx="4688258" cy="3117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Symbol zastępczy zawartości 4">
            <a:extLst>
              <a:ext uri="{FF2B5EF4-FFF2-40B4-BE49-F238E27FC236}">
                <a16:creationId xmlns:a16="http://schemas.microsoft.com/office/drawing/2014/main" id="{47ED951F-DC2D-4064-BA68-D2B4B6DC9B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663" y="2733766"/>
            <a:ext cx="4640938" cy="3106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14CCE87-883F-415B-8537-19A9221B7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1766" y="2159294"/>
            <a:ext cx="4657291" cy="3117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Symbol zastępczy zawartości 4">
            <a:extLst>
              <a:ext uri="{FF2B5EF4-FFF2-40B4-BE49-F238E27FC236}">
                <a16:creationId xmlns:a16="http://schemas.microsoft.com/office/drawing/2014/main" id="{B376F06B-AC81-4ACF-BC15-14E0EABD47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310" y="2713677"/>
            <a:ext cx="4610283" cy="3086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8DB92AD-EB6E-430F-B29D-EBFD79FC0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6467" y="2086447"/>
            <a:ext cx="4156921" cy="3117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2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2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2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2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2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2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2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/>
          <p:nvPr/>
        </p:nvSpPr>
        <p:spPr>
          <a:xfrm>
            <a:off x="8047039" y="3757613"/>
            <a:ext cx="4119562" cy="31003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0" y="2085976"/>
            <a:ext cx="4186238" cy="317182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8701088" y="214313"/>
            <a:ext cx="3014661" cy="35575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329238" y="200025"/>
            <a:ext cx="3357564" cy="35861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2B05C6-E9A2-4C2E-8056-142A58D63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34170"/>
          <a:stretch/>
        </p:blipFill>
        <p:spPr bwMode="auto">
          <a:xfrm>
            <a:off x="9022021" y="472966"/>
            <a:ext cx="2372793" cy="3099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509460D-C342-45A3-AA8D-92A701841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627"/>
            <a:ext cx="5348742" cy="1750636"/>
          </a:xfrm>
          <a:solidFill>
            <a:schemeClr val="tx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Georgia" pitchFamily="18" charset="0"/>
              </a:rPr>
              <a:t>Wybierz KLASĘ </a:t>
            </a:r>
            <a:br>
              <a:rPr lang="pl-PL" sz="3200" b="1" dirty="0">
                <a:latin typeface="Georgia" pitchFamily="18" charset="0"/>
              </a:rPr>
            </a:br>
            <a:r>
              <a:rPr lang="pl-PL" sz="3200" b="1" dirty="0">
                <a:latin typeface="Georgia" pitchFamily="18" charset="0"/>
              </a:rPr>
              <a:t>DLA SIEBIE!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822" y="472475"/>
            <a:ext cx="2073814" cy="3100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Prostokąt 12"/>
          <p:cNvSpPr/>
          <p:nvPr/>
        </p:nvSpPr>
        <p:spPr>
          <a:xfrm>
            <a:off x="4143375" y="3786188"/>
            <a:ext cx="3900488" cy="30718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582" y="2528723"/>
            <a:ext cx="3429001" cy="2286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0109" y="4054077"/>
            <a:ext cx="3613422" cy="2407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1574" y="4054077"/>
            <a:ext cx="3286953" cy="2407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7455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8082117" y="1400175"/>
            <a:ext cx="4109884" cy="28003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886200" y="1357313"/>
            <a:ext cx="4495799" cy="291465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5EB039-7725-496A-BE1C-989D8092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4303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chemeClr val="bg2"/>
                </a:solidFill>
                <a:latin typeface="Georgia" pitchFamily="18" charset="0"/>
              </a:rPr>
              <a:t>KLASA</a:t>
            </a:r>
            <a:br>
              <a:rPr lang="pl-PL" sz="3200" b="1" dirty="0">
                <a:solidFill>
                  <a:schemeClr val="bg2"/>
                </a:solidFill>
                <a:latin typeface="Georgia" pitchFamily="18" charset="0"/>
              </a:rPr>
            </a:br>
            <a:r>
              <a:rPr lang="pl-PL" sz="3200" b="1" dirty="0">
                <a:solidFill>
                  <a:schemeClr val="bg2"/>
                </a:solidFill>
                <a:latin typeface="Georgia" pitchFamily="18" charset="0"/>
              </a:rPr>
              <a:t>z edukacją teatralną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8CC9DB-392E-4B19-9B1D-E07C92B1B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4186238"/>
            <a:ext cx="12191999" cy="26717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1">
              <a:buNone/>
            </a:pPr>
            <a:r>
              <a:rPr lang="pl-PL" sz="1800" b="1" dirty="0">
                <a:solidFill>
                  <a:schemeClr val="bg2"/>
                </a:solidFill>
                <a:latin typeface="Georgia" pitchFamily="18" charset="0"/>
              </a:rPr>
              <a:t> </a:t>
            </a:r>
          </a:p>
          <a:p>
            <a:pPr lvl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solidFill>
                  <a:schemeClr val="bg2"/>
                </a:solidFill>
                <a:latin typeface="Georgia" pitchFamily="18" charset="0"/>
              </a:rPr>
              <a:t>wyjazdy na spektakle teatralne,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b="1" dirty="0">
                <a:solidFill>
                  <a:schemeClr val="bg2"/>
                </a:solidFill>
                <a:latin typeface="Georgia" pitchFamily="18" charset="0"/>
              </a:rPr>
              <a:t>zajęcia teatrologiczne i filmoznawcze,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b="1" dirty="0">
                <a:solidFill>
                  <a:schemeClr val="bg2"/>
                </a:solidFill>
                <a:latin typeface="Georgia" pitchFamily="18" charset="0"/>
              </a:rPr>
              <a:t>współpraca z Teatrem Rozbark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b="1" dirty="0">
                <a:solidFill>
                  <a:schemeClr val="bg2"/>
                </a:solidFill>
                <a:latin typeface="Georgia" pitchFamily="18" charset="0"/>
              </a:rPr>
              <a:t>wyjazdy krajowe i zagraniczne,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b="1" dirty="0">
                <a:solidFill>
                  <a:schemeClr val="bg2"/>
                </a:solidFill>
                <a:latin typeface="Georgia" pitchFamily="18" charset="0"/>
              </a:rPr>
              <a:t>projekty edukacyjno -  artystyczne.</a:t>
            </a:r>
          </a:p>
          <a:p>
            <a:pPr>
              <a:buNone/>
            </a:pPr>
            <a:endParaRPr lang="pl-PL" sz="2000" b="1" dirty="0">
              <a:solidFill>
                <a:schemeClr val="bg2"/>
              </a:solidFill>
              <a:latin typeface="Georg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sz="2000" b="1" dirty="0">
              <a:solidFill>
                <a:schemeClr val="bg2"/>
              </a:solidFill>
              <a:latin typeface="Georgia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8609063" y="1118175"/>
            <a:ext cx="341271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Kierunki studiów: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AKTORSTWO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dirty="0">
                <a:solidFill>
                  <a:srgbClr val="DF2E28"/>
                </a:solidFill>
                <a:latin typeface="Georgia" pitchFamily="18" charset="0"/>
              </a:rPr>
              <a:t>TEATROLOGIA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FILMOZNAWSTWO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FILOLOGIA POLSKA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KULTUROZNAWSTWO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SOCJOLOGIA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FILOZOFIA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HISTORIA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HISTORIA SZTUKI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DF2E28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DF2E28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1443039"/>
            <a:ext cx="3929063" cy="2743200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16310" y="1336675"/>
            <a:ext cx="3584165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1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Przedmioty rozszerzone: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1. JĘZYK ANGIELSKI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2. JĘZYK POLSKI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3. HISTORIA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2178" y="1637917"/>
            <a:ext cx="3577204" cy="237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3679" y="1535216"/>
            <a:ext cx="3760840" cy="250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Znalezione obrazy dla zapytania: historia transparent">
            <a:extLst>
              <a:ext uri="{FF2B5EF4-FFF2-40B4-BE49-F238E27FC236}">
                <a16:creationId xmlns:a16="http://schemas.microsoft.com/office/drawing/2014/main" id="{028822F6-EBFC-4FE2-B839-86353BEF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88" y="4860443"/>
            <a:ext cx="1941266" cy="19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C:\Users\Kasia\AppData\Local\Temp\Multimedialna-1.png"/>
          <p:cNvPicPr/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10106025" y="4859153"/>
            <a:ext cx="2085975" cy="192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33108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12192000" cy="1409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100" y="0"/>
            <a:ext cx="6464300" cy="1293028"/>
          </a:xfrm>
        </p:spPr>
        <p:txBody>
          <a:bodyPr/>
          <a:lstStyle/>
          <a:p>
            <a:r>
              <a:rPr lang="pl-PL" b="1" dirty="0">
                <a:latin typeface="Georgia" pitchFamily="18" charset="0"/>
              </a:rPr>
              <a:t>Klasa JĘZYKOWA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1397000"/>
            <a:ext cx="4089400" cy="337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1"/>
          </p:nvPr>
        </p:nvSpPr>
        <p:spPr>
          <a:xfrm>
            <a:off x="177800" y="1508760"/>
            <a:ext cx="3784600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1800" b="1" u="sng" dirty="0">
                <a:solidFill>
                  <a:schemeClr val="bg1"/>
                </a:solidFill>
                <a:latin typeface="Georgia" pitchFamily="18" charset="0"/>
              </a:rPr>
              <a:t>Przedmioty rozszerzone: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b="1" dirty="0">
                <a:solidFill>
                  <a:schemeClr val="bg1"/>
                </a:solidFill>
                <a:latin typeface="Georgia" pitchFamily="18" charset="0"/>
              </a:rPr>
              <a:t>1. JĘZYK ANGIELSKI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b="1" dirty="0">
                <a:solidFill>
                  <a:schemeClr val="bg1"/>
                </a:solidFill>
                <a:latin typeface="Georgia" pitchFamily="18" charset="0"/>
              </a:rPr>
              <a:t>2. MATEMATYKA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b="1" dirty="0">
                <a:solidFill>
                  <a:schemeClr val="bg1"/>
                </a:solidFill>
                <a:latin typeface="Georgia" pitchFamily="18" charset="0"/>
              </a:rPr>
              <a:t>3. GEOGRAFIA </a:t>
            </a:r>
          </a:p>
        </p:txBody>
      </p:sp>
      <p:sp>
        <p:nvSpPr>
          <p:cNvPr id="7" name="Prostokąt 6"/>
          <p:cNvSpPr/>
          <p:nvPr/>
        </p:nvSpPr>
        <p:spPr>
          <a:xfrm>
            <a:off x="4089400" y="1397000"/>
            <a:ext cx="4076700" cy="345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4775200"/>
            <a:ext cx="12192000" cy="208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387600" y="4862375"/>
            <a:ext cx="701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udział w projektach Erasmus+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warsztaty językowe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współpraca z Wydziałem Filologicznym UŚ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zajęcia w American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Corner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w Katowicach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wyjazdy zagraniczne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projekty edukacyjne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244AA47-43D9-400F-9870-D27EA8A49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8811" y="1977131"/>
            <a:ext cx="3328989" cy="221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9D257F7-967C-47FA-9AB0-DB7650EAB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2090" y="1636195"/>
            <a:ext cx="2899810" cy="2899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Prostokąt 11"/>
          <p:cNvSpPr/>
          <p:nvPr/>
        </p:nvSpPr>
        <p:spPr>
          <a:xfrm>
            <a:off x="8153400" y="1409700"/>
            <a:ext cx="4038600" cy="3365500"/>
          </a:xfrm>
          <a:prstGeom prst="rect">
            <a:avLst/>
          </a:prstGeom>
          <a:solidFill>
            <a:srgbClr val="F9FC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8369300" y="1108635"/>
            <a:ext cx="3492500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Kierunki studiów: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noProof="0" dirty="0">
                <a:solidFill>
                  <a:srgbClr val="DF2E28">
                    <a:lumMod val="75000"/>
                  </a:srgbClr>
                </a:solidFill>
                <a:latin typeface="Georgia" pitchFamily="18" charset="0"/>
              </a:rPr>
              <a:t>EKONOMICZNO-MENEDŻERSKIE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DF2E28">
                  <a:lumMod val="75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FILOLOGIA ANGIELSKA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MATEMATYKA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DZIENNIKARSTWO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STOSUNKI MIĘDZYNARODOWE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dirty="0">
                <a:solidFill>
                  <a:srgbClr val="DF2E28">
                    <a:lumMod val="75000"/>
                  </a:srgbClr>
                </a:solidFill>
                <a:latin typeface="Georgia" pitchFamily="18" charset="0"/>
              </a:rPr>
              <a:t>GEOLOGIA,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GEOGRAFIA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</a:br>
            <a:r>
              <a:rPr lang="pl-PL" b="1" dirty="0">
                <a:solidFill>
                  <a:srgbClr val="DF2E28">
                    <a:lumMod val="75000"/>
                  </a:srgbClr>
                </a:solidFill>
                <a:latin typeface="Georgia" pitchFamily="18" charset="0"/>
              </a:rPr>
              <a:t>OCEANOGRAFIA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DF2E28">
                  <a:lumMod val="75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DF2E28">
                  <a:lumMod val="75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DF2E28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5" name="Obraz 14" descr="C:\Users\Kasia\AppData\Local\Temp\Językowa-1.pn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515274" y="0"/>
            <a:ext cx="155914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9207" y="1955866"/>
            <a:ext cx="2898986" cy="2174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Obraz 16" descr="C:\Users\Kasia\AppData\Local\Temp\Matematyczna-1.png">
            <a:extLst>
              <a:ext uri="{FF2B5EF4-FFF2-40B4-BE49-F238E27FC236}">
                <a16:creationId xmlns:a16="http://schemas.microsoft.com/office/drawing/2014/main" id="{50F597AC-5E95-4AA0-BC42-9AA1AE6ABCD8}"/>
              </a:ext>
            </a:extLst>
          </p:cNvPr>
          <p:cNvPicPr/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9904351" y="4926012"/>
            <a:ext cx="196974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100389" y="1415845"/>
            <a:ext cx="5057774" cy="3054555"/>
          </a:xfrm>
          <a:prstGeom prst="rect">
            <a:avLst/>
          </a:prstGeom>
          <a:solidFill>
            <a:srgbClr val="11F7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6545C8A-152B-44DC-88C6-8142C8A69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r="15230"/>
          <a:stretch/>
        </p:blipFill>
        <p:spPr bwMode="auto">
          <a:xfrm>
            <a:off x="4139434" y="1682543"/>
            <a:ext cx="2979683" cy="2535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C450C83-DB17-4F76-A8E2-6D468204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43038"/>
          </a:xfrm>
          <a:solidFill>
            <a:srgbClr val="99CC00"/>
          </a:solidFill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Georgia" pitchFamily="18" charset="0"/>
              </a:rPr>
              <a:t>KLASA POŻARNICZO - RATOWNICZA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47639-A5A6-41EF-9F97-55E9560F7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70400"/>
            <a:ext cx="12192000" cy="2387600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lvl="1"/>
            <a:endParaRPr lang="pl-PL" sz="2400" b="1" dirty="0"/>
          </a:p>
          <a:p>
            <a:pPr lvl="1"/>
            <a:r>
              <a:rPr lang="pl-PL" sz="2400" b="1" dirty="0"/>
              <a:t>spotkania z ekspertami branży medycznej,</a:t>
            </a:r>
          </a:p>
          <a:p>
            <a:pPr lvl="1"/>
            <a:r>
              <a:rPr lang="pl-PL" sz="2400" b="1" dirty="0"/>
              <a:t>zajęcia w pracowniach przedmiotowych,</a:t>
            </a:r>
          </a:p>
          <a:p>
            <a:pPr lvl="1"/>
            <a:r>
              <a:rPr lang="pl-PL" sz="2400" b="1" dirty="0"/>
              <a:t>zajęcia z pierwszej pomocy  i ratownictwa medycznego,</a:t>
            </a:r>
          </a:p>
          <a:p>
            <a:pPr lvl="1"/>
            <a:r>
              <a:rPr lang="pl-PL" sz="2400" b="1" dirty="0"/>
              <a:t>Współpraca z KM Państwowej Straży Pożarnej w Bytomiu</a:t>
            </a:r>
          </a:p>
          <a:p>
            <a:pPr lvl="1"/>
            <a:endParaRPr lang="pl-PL" sz="2400" b="1" dirty="0"/>
          </a:p>
        </p:txBody>
      </p:sp>
      <p:pic>
        <p:nvPicPr>
          <p:cNvPr id="7" name="Obraz 6" descr="C:\Users\Kasia\AppData\Local\Temp\Biologiczno-chemiczna.png"/>
          <p:cNvPicPr/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0137045" y="5072601"/>
            <a:ext cx="180402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0" y="1447800"/>
            <a:ext cx="3100388" cy="3009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14326" y="1471615"/>
            <a:ext cx="41719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sng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Przedmioty </a:t>
            </a:r>
            <a:br>
              <a:rPr kumimoji="0" lang="pl-PL" sz="2400" b="1" i="0" u="sng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pl-PL" sz="2400" b="1" i="0" u="sng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rozszerzone: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1" i="0" u="sng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JĘZYK ANGIELSKI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CHEMIA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8158163" y="1428750"/>
            <a:ext cx="4033837" cy="304323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310563" y="1089898"/>
            <a:ext cx="372903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Kierunki studiów: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MEDYCYNA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FARMACJA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BIOLOGIA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BIOTECHNOLOGIA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RATOWNICTWO MEDYCZNE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dirty="0">
                <a:solidFill>
                  <a:prstClr val="white"/>
                </a:solidFill>
                <a:latin typeface="Georgia" pitchFamily="18" charset="0"/>
              </a:rPr>
              <a:t>POŻARNICTWO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AWF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dirty="0">
                <a:solidFill>
                  <a:prstClr val="white"/>
                </a:solidFill>
                <a:latin typeface="Georgia" pitchFamily="18" charset="0"/>
              </a:rPr>
              <a:t>BEZPIECZEŃSTWO NARODOWE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BEZPIECZEŃSTWO WEWNĘTRZNE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PSYCHOLOGIA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CHEMIA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D2ECB-25F8-4ADF-BF59-9C796DFCB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4" b="13638"/>
          <a:stretch/>
        </p:blipFill>
        <p:spPr bwMode="auto">
          <a:xfrm>
            <a:off x="4139434" y="1611969"/>
            <a:ext cx="2979682" cy="2662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949AA1E-5F07-4C57-A16C-CD4C1C76B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6245" y="1524122"/>
            <a:ext cx="3766062" cy="2824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0" name="Picture 2" descr="Znalezione obrazy dla zapytania: pożarnictwo transparent">
            <a:extLst>
              <a:ext uri="{FF2B5EF4-FFF2-40B4-BE49-F238E27FC236}">
                <a16:creationId xmlns:a16="http://schemas.microsoft.com/office/drawing/2014/main" id="{0C75FC1C-AA19-4B8A-936B-33C029097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30"/>
          <a:stretch/>
        </p:blipFill>
        <p:spPr bwMode="auto">
          <a:xfrm>
            <a:off x="10576036" y="300038"/>
            <a:ext cx="1365031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553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4419600"/>
            <a:ext cx="12192000" cy="2438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30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Georgia" pitchFamily="18" charset="0"/>
              </a:rPr>
              <a:t>KLASA OGÓLNA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2" y="4605795"/>
            <a:ext cx="11150600" cy="2057400"/>
          </a:xfrm>
        </p:spPr>
        <p:txBody>
          <a:bodyPr>
            <a:normAutofit/>
          </a:bodyPr>
          <a:lstStyle/>
          <a:p>
            <a:pPr lvl="0"/>
            <a:r>
              <a:rPr lang="pl-PL" sz="2400" b="1" dirty="0">
                <a:solidFill>
                  <a:prstClr val="white"/>
                </a:solidFill>
                <a:latin typeface="Georgia" pitchFamily="18" charset="0"/>
              </a:rPr>
              <a:t>nowoczesne metody nauczania,</a:t>
            </a:r>
          </a:p>
          <a:p>
            <a:pPr lvl="0"/>
            <a:r>
              <a:rPr lang="pl-PL" sz="2400" b="1" dirty="0">
                <a:solidFill>
                  <a:prstClr val="white"/>
                </a:solidFill>
                <a:latin typeface="Georgia" pitchFamily="18" charset="0"/>
              </a:rPr>
              <a:t>współpraca z Politechniką Śląską,</a:t>
            </a:r>
          </a:p>
          <a:p>
            <a:pPr lvl="0"/>
            <a:r>
              <a:rPr lang="pl-PL" sz="2400" b="1" dirty="0">
                <a:solidFill>
                  <a:prstClr val="white"/>
                </a:solidFill>
                <a:latin typeface="Georgia" pitchFamily="18" charset="0"/>
              </a:rPr>
              <a:t>zajęcia w pracowniach przedmiotowych,</a:t>
            </a:r>
          </a:p>
          <a:p>
            <a:pPr lvl="0"/>
            <a:r>
              <a:rPr lang="pl-PL" sz="2400" b="1" dirty="0">
                <a:solidFill>
                  <a:prstClr val="white"/>
                </a:solidFill>
                <a:latin typeface="Georgia" pitchFamily="18" charset="0"/>
              </a:rPr>
              <a:t>rozwijanie zainteresowań i pasji.</a:t>
            </a:r>
          </a:p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467100" y="1282700"/>
            <a:ext cx="4940300" cy="3162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1281113"/>
            <a:ext cx="3505200" cy="3162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03200" y="1308100"/>
            <a:ext cx="3327400" cy="294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Przedmioty rozszerzone: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JĘZYK ANGIELSKI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BIOLOGIA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GEOGRAFIA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394700" y="1281113"/>
            <a:ext cx="3797300" cy="316229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8430701" y="926444"/>
            <a:ext cx="35433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Kierunki studiów: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FILOLOGIA ANGIELSKA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GEOGRAFIA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BIOLOGIA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BIOTECHNOLOGIA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DF2E28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PSYCHOLOGIA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b="1" dirty="0">
                <a:solidFill>
                  <a:srgbClr val="DF2E28">
                    <a:lumMod val="75000"/>
                  </a:srgbClr>
                </a:solidFill>
                <a:latin typeface="Georgia" pitchFamily="18" charset="0"/>
              </a:rPr>
              <a:t>STUDIA MIĘDZYWYDZIAŁOWE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dirty="0">
                <a:solidFill>
                  <a:srgbClr val="DF2E28">
                    <a:lumMod val="75000"/>
                  </a:srgbClr>
                </a:solidFill>
                <a:latin typeface="Georgia" pitchFamily="18" charset="0"/>
              </a:rPr>
              <a:t>      INTERDYSCYPLINARNE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DF2E28">
                  <a:lumMod val="75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6050" y="1528191"/>
            <a:ext cx="3962400" cy="2639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5234466-C63B-4938-96BF-1EB3E3DD1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15525" r="11178" b="17001"/>
          <a:stretch/>
        </p:blipFill>
        <p:spPr>
          <a:xfrm>
            <a:off x="3876675" y="1487183"/>
            <a:ext cx="4121149" cy="2753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Obraz 14" descr="C:\Users\Kasia\AppData\Local\Temp\Biologiczno-chemiczna.png">
            <a:extLst>
              <a:ext uri="{FF2B5EF4-FFF2-40B4-BE49-F238E27FC236}">
                <a16:creationId xmlns:a16="http://schemas.microsoft.com/office/drawing/2014/main" id="{A23A870A-4669-452C-82BB-8EFD190CFEAC}"/>
              </a:ext>
            </a:extLst>
          </p:cNvPr>
          <p:cNvPicPr/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9598990" y="4929187"/>
            <a:ext cx="180402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-388" r="15423" b="35208"/>
          <a:stretch/>
        </p:blipFill>
        <p:spPr>
          <a:xfrm>
            <a:off x="8229600" y="4794922"/>
            <a:ext cx="1954924" cy="168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038167" y="2182761"/>
            <a:ext cx="6223820" cy="42327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0" y="1297858"/>
            <a:ext cx="12192000" cy="715296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Zapraszamy!</a:t>
            </a:r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528" y="2551324"/>
            <a:ext cx="5148013" cy="3429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7CB1665-CC7D-4BB2-B987-53F8C70B58CA}"/>
              </a:ext>
            </a:extLst>
          </p:cNvPr>
          <p:cNvSpPr txBox="1"/>
          <p:nvPr/>
        </p:nvSpPr>
        <p:spPr>
          <a:xfrm>
            <a:off x="3993299" y="3389092"/>
            <a:ext cx="4386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DZIEŃ OTWARTY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27 KWIETNIA 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OD 09.00 DO 15.00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167114" y="2056600"/>
            <a:ext cx="4814888" cy="402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E86E1BA-6651-4C34-9CCB-ED67A3E73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5636" y="2842552"/>
            <a:ext cx="4360795" cy="2452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4AD1421-BF48-414B-B1A6-D9F4E691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652" y="287383"/>
            <a:ext cx="5329646" cy="1645921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Georgia" pitchFamily="18" charset="0"/>
                <a:cs typeface="Arial" pitchFamily="34" charset="0"/>
              </a:rPr>
              <a:t>ZAPRASZAMY DO SZKOŁY</a:t>
            </a:r>
            <a:endParaRPr lang="pl-PL" b="1" dirty="0">
              <a:latin typeface="Georgia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012BE9-EE79-4F67-994A-9679E052B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98" y="2056601"/>
            <a:ext cx="6853057" cy="4024125"/>
          </a:xfrm>
          <a:solidFill>
            <a:srgbClr val="00206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pl-PL" sz="2400" dirty="0">
              <a:latin typeface="Georgia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400" dirty="0">
                <a:latin typeface="Georgia" pitchFamily="18" charset="0"/>
                <a:cs typeface="Arial" panose="020B0604020202020204" pitchFamily="34" charset="0"/>
              </a:rPr>
              <a:t>adres:</a:t>
            </a:r>
            <a:r>
              <a:rPr lang="pl-PL" sz="2400" b="1" dirty="0">
                <a:latin typeface="Georgia" pitchFamily="18" charset="0"/>
                <a:cs typeface="Arial" panose="020B0604020202020204" pitchFamily="34" charset="0"/>
              </a:rPr>
              <a:t>    II Liceum Ogólnokształcące</a:t>
            </a:r>
          </a:p>
          <a:p>
            <a:pPr marL="457200" lvl="1" indent="0">
              <a:buNone/>
            </a:pPr>
            <a:r>
              <a:rPr lang="pl-PL" sz="2400" b="1" dirty="0">
                <a:latin typeface="Georgia" pitchFamily="18" charset="0"/>
                <a:cs typeface="Arial" panose="020B0604020202020204" pitchFamily="34" charset="0"/>
              </a:rPr>
              <a:t>                 im. Stefana Żeromskiego</a:t>
            </a:r>
            <a:br>
              <a:rPr lang="pl-PL" sz="2400" b="1" dirty="0">
                <a:latin typeface="Georgia" pitchFamily="18" charset="0"/>
                <a:cs typeface="Arial" panose="020B0604020202020204" pitchFamily="34" charset="0"/>
              </a:rPr>
            </a:br>
            <a:r>
              <a:rPr lang="pl-PL" sz="2400" b="1" dirty="0">
                <a:latin typeface="Georgia" pitchFamily="18" charset="0"/>
                <a:cs typeface="Arial" panose="020B0604020202020204" pitchFamily="34" charset="0"/>
              </a:rPr>
              <a:t>                 ul. Żeromskiego 46, </a:t>
            </a:r>
            <a:br>
              <a:rPr lang="pl-PL" sz="2400" b="1" dirty="0">
                <a:latin typeface="Georgia" pitchFamily="18" charset="0"/>
                <a:cs typeface="Arial" panose="020B0604020202020204" pitchFamily="34" charset="0"/>
              </a:rPr>
            </a:br>
            <a:r>
              <a:rPr lang="pl-PL" sz="2400" b="1" dirty="0">
                <a:latin typeface="Georgia" pitchFamily="18" charset="0"/>
                <a:cs typeface="Arial" panose="020B0604020202020204" pitchFamily="34" charset="0"/>
              </a:rPr>
              <a:t>                 41-902 Bytom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400" dirty="0">
                <a:latin typeface="Georgia" pitchFamily="18" charset="0"/>
                <a:cs typeface="Arial" panose="020B0604020202020204" pitchFamily="34" charset="0"/>
              </a:rPr>
              <a:t>nr telefonu</a:t>
            </a:r>
            <a:r>
              <a:rPr lang="pl-PL" sz="2400" b="1" dirty="0">
                <a:latin typeface="Georgia" pitchFamily="18" charset="0"/>
                <a:cs typeface="Arial" panose="020B0604020202020204" pitchFamily="34" charset="0"/>
              </a:rPr>
              <a:t>:    32 282 78 57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400" dirty="0">
                <a:latin typeface="Georgia" pitchFamily="18" charset="0"/>
                <a:cs typeface="Arial" panose="020B0604020202020204" pitchFamily="34" charset="0"/>
              </a:rPr>
              <a:t>e-mail:</a:t>
            </a:r>
            <a:r>
              <a:rPr lang="pl-PL" sz="2400" b="1" dirty="0">
                <a:latin typeface="Georgia" pitchFamily="18" charset="0"/>
                <a:cs typeface="Arial" panose="020B0604020202020204" pitchFamily="34" charset="0"/>
              </a:rPr>
              <a:t>    sekretariat@2lobytom.pl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400" dirty="0">
                <a:latin typeface="Georgia" pitchFamily="18" charset="0"/>
                <a:cs typeface="Arial" panose="020B0604020202020204" pitchFamily="34" charset="0"/>
              </a:rPr>
              <a:t>strona internetowa:  </a:t>
            </a:r>
            <a:r>
              <a:rPr lang="pl-PL" sz="2400" b="1" i="1" dirty="0">
                <a:latin typeface="Georgia" pitchFamily="18" charset="0"/>
                <a:cs typeface="Arial" panose="020B0604020202020204" pitchFamily="34" charset="0"/>
              </a:rPr>
              <a:t>http://2lobytom.pl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b="1" i="1" dirty="0">
                <a:latin typeface="Georgia" pitchFamily="18" charset="0"/>
              </a:rPr>
              <a:t>facebook.com/2lobytom</a:t>
            </a:r>
            <a:endParaRPr lang="pl-PL" sz="2400" dirty="0">
              <a:latin typeface="Georgia" pitchFamily="18" charset="0"/>
            </a:endParaRPr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8587" y="2607599"/>
            <a:ext cx="4377844" cy="292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792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1014413" y="3843338"/>
            <a:ext cx="3400425" cy="28003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383520-C1B2-466A-ADDC-D3B6F7E9B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275" y="267984"/>
            <a:ext cx="5783840" cy="1293028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3600" b="1">
                <a:latin typeface="Georgia" pitchFamily="18" charset="0"/>
              </a:rPr>
              <a:t>Dlaczego „ŻEROM”?</a:t>
            </a:r>
            <a:endParaRPr lang="pl-PL" sz="3600" b="1" dirty="0">
              <a:latin typeface="Georgia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2F97F-4B08-4361-B55E-F162877D3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833" y="1800226"/>
            <a:ext cx="6440805" cy="4762636"/>
          </a:xfrm>
          <a:solidFill>
            <a:srgbClr val="002060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pl-PL" sz="2000" b="1" dirty="0">
              <a:latin typeface="Georg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b="1" dirty="0">
                <a:latin typeface="Georgia" pitchFamily="18" charset="0"/>
              </a:rPr>
              <a:t>oficjalny partner Politechniki Śląskiej;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b="1" dirty="0">
                <a:latin typeface="Georgia" pitchFamily="18" charset="0"/>
              </a:rPr>
              <a:t>wysoki poziom nauczania;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b="1" dirty="0">
                <a:latin typeface="Georgia" pitchFamily="18" charset="0"/>
              </a:rPr>
              <a:t>sukcesy w konkursach i olimpiadach;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b="1" dirty="0">
                <a:latin typeface="Georgia" pitchFamily="18" charset="0"/>
              </a:rPr>
              <a:t>zgrana społeczność uczniowska;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b="1" dirty="0">
                <a:latin typeface="Georgia" pitchFamily="18" charset="0"/>
              </a:rPr>
              <a:t>patronat Teatru Rozbark;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b="1" dirty="0">
                <a:latin typeface="Georgia" pitchFamily="18" charset="0"/>
              </a:rPr>
              <a:t>szkolne imprezy i uroczystości;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b="1" dirty="0">
                <a:latin typeface="Georgia" pitchFamily="18" charset="0"/>
              </a:rPr>
              <a:t>przyjazna atmosfera nauki;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b="1" dirty="0">
                <a:latin typeface="Georgia" pitchFamily="18" charset="0"/>
              </a:rPr>
              <a:t>dogodna lokalizacja;</a:t>
            </a:r>
          </a:p>
          <a:p>
            <a:pPr>
              <a:buNone/>
            </a:pPr>
            <a:endParaRPr lang="pl-PL" sz="2000" b="1" dirty="0">
              <a:latin typeface="Georg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sz="1700" b="1" dirty="0">
              <a:latin typeface="Georgia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071563" y="771525"/>
            <a:ext cx="3357561" cy="29146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7745" y="4274676"/>
            <a:ext cx="2793760" cy="1861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1806" y="4214997"/>
            <a:ext cx="2565638" cy="1921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5397" y="4239218"/>
            <a:ext cx="3038456" cy="2022907"/>
          </a:xfrm>
          <a:prstGeom prst="roundRect">
            <a:avLst>
              <a:gd name="adj" fmla="val 7842"/>
            </a:avLst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3010" y="4267515"/>
            <a:ext cx="3073399" cy="2037224"/>
          </a:xfrm>
          <a:prstGeom prst="roundRect">
            <a:avLst>
              <a:gd name="adj" fmla="val 6660"/>
            </a:avLst>
          </a:prstGeom>
          <a:noFill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1104" y="1218134"/>
            <a:ext cx="3038478" cy="2021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6954" y="1190696"/>
            <a:ext cx="2796312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2587" y="1198863"/>
            <a:ext cx="2746628" cy="2059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9296" y="1350427"/>
            <a:ext cx="3124200" cy="1756841"/>
          </a:xfrm>
          <a:prstGeom prst="roundRect">
            <a:avLst>
              <a:gd name="adj" fmla="val 4807"/>
            </a:avLst>
          </a:prstGeom>
          <a:noFill/>
        </p:spPr>
      </p:pic>
      <p:cxnSp>
        <p:nvCxnSpPr>
          <p:cNvPr id="18" name="Łącznik prosty 17"/>
          <p:cNvCxnSpPr/>
          <p:nvPr/>
        </p:nvCxnSpPr>
        <p:spPr>
          <a:xfrm>
            <a:off x="12192000" y="6858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0882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6543677" y="2557462"/>
            <a:ext cx="5314950" cy="39576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14350" y="1285875"/>
            <a:ext cx="5329236" cy="3814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5787" y="5236359"/>
            <a:ext cx="4972051" cy="1621641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Georgia" pitchFamily="18" charset="0"/>
              </a:rPr>
              <a:t>WARSZTATY JĘZYKOWE </a:t>
            </a:r>
            <a:br>
              <a:rPr lang="pl-PL" sz="2400" b="1" dirty="0">
                <a:latin typeface="Georgia" pitchFamily="18" charset="0"/>
              </a:rPr>
            </a:br>
            <a:r>
              <a:rPr lang="pl-PL" sz="2400" b="1" dirty="0">
                <a:latin typeface="Georgia" pitchFamily="18" charset="0"/>
              </a:rPr>
              <a:t>W AMERICAN CORNER </a:t>
            </a:r>
            <a:br>
              <a:rPr lang="pl-PL" sz="2400" b="1" dirty="0">
                <a:latin typeface="Georgia" pitchFamily="18" charset="0"/>
              </a:rPr>
            </a:br>
            <a:endParaRPr lang="pl-PL" sz="2400" b="1" dirty="0">
              <a:latin typeface="Georgia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DCF130-912A-4AF6-8AD2-D1EBD2396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6422" y="1857255"/>
            <a:ext cx="4445092" cy="2961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Prostokąt 6"/>
          <p:cNvSpPr/>
          <p:nvPr/>
        </p:nvSpPr>
        <p:spPr>
          <a:xfrm>
            <a:off x="6772275" y="471487"/>
            <a:ext cx="4414838" cy="17287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WSPÓŁPRACA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Z KONSULATEM USA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W KRAKOWIE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7FBFA52-839A-4690-8BBB-DAD0F8ADC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386" y="3338027"/>
            <a:ext cx="4391532" cy="2396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5BCA64E-9557-455D-8EC8-AC9A91A19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386" y="2889456"/>
            <a:ext cx="4391532" cy="3293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Prostokąt 9"/>
          <p:cNvSpPr/>
          <p:nvPr/>
        </p:nvSpPr>
        <p:spPr>
          <a:xfrm>
            <a:off x="300038" y="-628650"/>
            <a:ext cx="214312" cy="300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146" name="Picture 2" descr="C:\Users\SONY\Desktop\www\20172018\FFF.2018\12.2017_american.corner\20171127_10415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6439" y="1955789"/>
            <a:ext cx="4925058" cy="276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6572251" y="1614489"/>
            <a:ext cx="5200650" cy="495776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285890" cy="1214438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Georgia" pitchFamily="18" charset="0"/>
              </a:rPr>
              <a:t>WSPÓŁPRACA Z POLITECHNIKĄ ŚLĄSKĄ</a:t>
            </a:r>
          </a:p>
        </p:txBody>
      </p:sp>
      <p:sp>
        <p:nvSpPr>
          <p:cNvPr id="4" name="Prostokąt 3"/>
          <p:cNvSpPr/>
          <p:nvPr/>
        </p:nvSpPr>
        <p:spPr>
          <a:xfrm>
            <a:off x="385763" y="1614488"/>
            <a:ext cx="5272087" cy="49577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6306" y="3168581"/>
            <a:ext cx="4694738" cy="2640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6572251" y="1800227"/>
            <a:ext cx="520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Centrum Biotechnologii Politechniki Śląskiej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92877" y="1800227"/>
            <a:ext cx="4693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Wydział Automatyki, Elektroniki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i Informatyki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055" y="2908163"/>
            <a:ext cx="4215502" cy="3161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956" y="2741057"/>
            <a:ext cx="4735433" cy="355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5403" y="2941923"/>
            <a:ext cx="4574346" cy="3350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Znalezione obrazy dla zapytania: politechnika  śląska logo transparent">
            <a:extLst>
              <a:ext uri="{FF2B5EF4-FFF2-40B4-BE49-F238E27FC236}">
                <a16:creationId xmlns:a16="http://schemas.microsoft.com/office/drawing/2014/main" id="{51511C69-F0F6-4B45-B035-127DD132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895" y="8341"/>
            <a:ext cx="1608006" cy="16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17655" y="254000"/>
            <a:ext cx="5029199" cy="17399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60556" y="647700"/>
            <a:ext cx="440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UMOWA O WSPÓŁPRACY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TEATR ROZBARK</a:t>
            </a:r>
          </a:p>
        </p:txBody>
      </p:sp>
      <p:sp>
        <p:nvSpPr>
          <p:cNvPr id="6" name="Prostokąt 5"/>
          <p:cNvSpPr/>
          <p:nvPr/>
        </p:nvSpPr>
        <p:spPr>
          <a:xfrm>
            <a:off x="517656" y="2400300"/>
            <a:ext cx="5029200" cy="38989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718302" y="254000"/>
            <a:ext cx="4902200" cy="39497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718302" y="4584700"/>
            <a:ext cx="4956043" cy="1714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858000" y="5003800"/>
            <a:ext cx="471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WSPÓŁPRACA Z TEATREM KOREZ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5683" y="647700"/>
            <a:ext cx="4167437" cy="3125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3525" y="2836507"/>
            <a:ext cx="4537458" cy="3026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997" y="2836506"/>
            <a:ext cx="4537459" cy="3026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85E8107-FFDE-42D6-A20A-05347D6A2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07" y="693213"/>
            <a:ext cx="4392831" cy="2937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6572249" y="2486025"/>
            <a:ext cx="5419725" cy="3829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6476" y="371477"/>
            <a:ext cx="5691186" cy="1200150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Georgia" pitchFamily="18" charset="0"/>
              </a:rPr>
              <a:t>ZAJĘCIA DODATKOWE</a:t>
            </a:r>
          </a:p>
        </p:txBody>
      </p:sp>
      <p:sp>
        <p:nvSpPr>
          <p:cNvPr id="4" name="Prostokąt 3"/>
          <p:cNvSpPr/>
          <p:nvPr/>
        </p:nvSpPr>
        <p:spPr>
          <a:xfrm>
            <a:off x="1843087" y="1014412"/>
            <a:ext cx="3886201" cy="10429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Teatr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szkolny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„Można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Już Łowić”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4171" y="3064342"/>
            <a:ext cx="4348162" cy="2896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6572249" y="2571751"/>
            <a:ext cx="5414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“Teatr Tworzeń Ograniczonych"</a:t>
            </a:r>
          </a:p>
        </p:txBody>
      </p:sp>
      <p:sp>
        <p:nvSpPr>
          <p:cNvPr id="8" name="Prostokąt 7"/>
          <p:cNvSpPr/>
          <p:nvPr/>
        </p:nvSpPr>
        <p:spPr>
          <a:xfrm>
            <a:off x="457201" y="2500314"/>
            <a:ext cx="5414962" cy="38861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7665" y="2993733"/>
            <a:ext cx="4374034" cy="2899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5608" y="2993733"/>
            <a:ext cx="3929664" cy="2947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8648" y="3126955"/>
            <a:ext cx="4379207" cy="2902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300913" cy="1271589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Georgia" pitchFamily="18" charset="0"/>
              </a:rPr>
              <a:t>SZKOLNY ODDZIAŁ RATUNKOWY</a:t>
            </a:r>
          </a:p>
        </p:txBody>
      </p:sp>
      <p:sp>
        <p:nvSpPr>
          <p:cNvPr id="4" name="Prostokąt 3"/>
          <p:cNvSpPr/>
          <p:nvPr/>
        </p:nvSpPr>
        <p:spPr>
          <a:xfrm>
            <a:off x="371475" y="1943100"/>
            <a:ext cx="5700713" cy="40147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234466-C63B-4938-96BF-1EB3E3DD1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680" y="2388529"/>
            <a:ext cx="4686302" cy="3123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Prostokąt 5"/>
          <p:cNvSpPr/>
          <p:nvPr/>
        </p:nvSpPr>
        <p:spPr>
          <a:xfrm>
            <a:off x="8329613" y="0"/>
            <a:ext cx="2314575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70B0A1B-BA5D-4353-996F-F3AAAC24E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9773" y="202931"/>
            <a:ext cx="1654254" cy="165153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672263" y="2686050"/>
            <a:ext cx="5243512" cy="3829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BB90E48-8DCD-461D-B5AF-2ADA51875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6365" y="3156286"/>
            <a:ext cx="2166433" cy="2888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C669A26-94D9-40C4-A4F5-67E703975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6900" y="3156286"/>
            <a:ext cx="2166433" cy="2888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803931" cy="12715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Georgia" pitchFamily="18" charset="0"/>
              </a:rPr>
              <a:t>KOMISJA SĘDZIOWSKA - PŁYWANIE</a:t>
            </a:r>
          </a:p>
        </p:txBody>
      </p:sp>
      <p:sp>
        <p:nvSpPr>
          <p:cNvPr id="4" name="Prostokąt 3"/>
          <p:cNvSpPr/>
          <p:nvPr/>
        </p:nvSpPr>
        <p:spPr>
          <a:xfrm>
            <a:off x="371475" y="1943100"/>
            <a:ext cx="5700713" cy="40147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234466-C63B-4938-96BF-1EB3E3DD1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222" y="2388529"/>
            <a:ext cx="4685218" cy="3123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Prostokąt 5"/>
          <p:cNvSpPr/>
          <p:nvPr/>
        </p:nvSpPr>
        <p:spPr>
          <a:xfrm>
            <a:off x="8329613" y="0"/>
            <a:ext cx="2314575" cy="2057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70B0A1B-BA5D-4353-996F-F3AAAC24E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3" t="-1881" b="-1"/>
          <a:stretch/>
        </p:blipFill>
        <p:spPr>
          <a:xfrm>
            <a:off x="8490047" y="110359"/>
            <a:ext cx="1993705" cy="183274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672263" y="2686050"/>
            <a:ext cx="5243512" cy="3829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BB90E48-8DCD-461D-B5AF-2ADA51875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309" y="3003293"/>
            <a:ext cx="4259420" cy="3194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C669A26-94D9-40C4-A4F5-67E703975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832" y="3040617"/>
            <a:ext cx="4716373" cy="3157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43766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419</Words>
  <Application>Microsoft Office PowerPoint</Application>
  <PresentationFormat>Panoramiczny</PresentationFormat>
  <Paragraphs>131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Georgia</vt:lpstr>
      <vt:lpstr>Wingdings</vt:lpstr>
      <vt:lpstr>Para</vt:lpstr>
      <vt:lpstr>  II LICEUM OGÓLNOKSZTAŁCĄCE  IM. STEFANA ŻEROMSKIEGO W BYTOMIU</vt:lpstr>
      <vt:lpstr>ZAPRASZAMY DO SZKOŁY</vt:lpstr>
      <vt:lpstr>Dlaczego „ŻEROM”?</vt:lpstr>
      <vt:lpstr>WARSZTATY JĘZYKOWE  W AMERICAN CORNER  </vt:lpstr>
      <vt:lpstr>WSPÓŁPRACA Z POLITECHNIKĄ ŚLĄSKĄ</vt:lpstr>
      <vt:lpstr>Prezentacja programu PowerPoint</vt:lpstr>
      <vt:lpstr>ZAJĘCIA DODATKOWE</vt:lpstr>
      <vt:lpstr>SZKOLNY ODDZIAŁ RATUNKOWY</vt:lpstr>
      <vt:lpstr>KOMISJA SĘDZIOWSKA - PŁYWANIE</vt:lpstr>
      <vt:lpstr>WYJAZDY EDUKACYJNE  KRAJOWE I ZAGRANICZNE </vt:lpstr>
      <vt:lpstr>W WOLNYCH CHWILACH…</vt:lpstr>
      <vt:lpstr>Wybierz KLASĘ  DLA SIEBIE!</vt:lpstr>
      <vt:lpstr>KLASA z edukacją teatralną</vt:lpstr>
      <vt:lpstr>Klasa JĘZYKOWA</vt:lpstr>
      <vt:lpstr>KLASA POŻARNICZO - RATOWNICZA</vt:lpstr>
      <vt:lpstr>KLASA OGÓLNA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fuji;Beata Szulińska</dc:creator>
  <cp:lastModifiedBy>fuji</cp:lastModifiedBy>
  <cp:revision>25</cp:revision>
  <dcterms:created xsi:type="dcterms:W3CDTF">2020-03-09T21:42:57Z</dcterms:created>
  <dcterms:modified xsi:type="dcterms:W3CDTF">2020-03-10T19:40:53Z</dcterms:modified>
</cp:coreProperties>
</file>